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34"/>
  </p:notesMasterIdLst>
  <p:sldIdLst>
    <p:sldId id="259" r:id="rId5"/>
    <p:sldId id="260" r:id="rId6"/>
    <p:sldId id="261" r:id="rId7"/>
    <p:sldId id="262" r:id="rId8"/>
    <p:sldId id="264" r:id="rId9"/>
    <p:sldId id="267" r:id="rId10"/>
    <p:sldId id="266" r:id="rId11"/>
    <p:sldId id="269" r:id="rId12"/>
    <p:sldId id="268"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91" r:id="rId32"/>
    <p:sldId id="290"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08" autoAdjust="0"/>
    <p:restoredTop sz="94660"/>
  </p:normalViewPr>
  <p:slideViewPr>
    <p:cSldViewPr snapToGrid="0">
      <p:cViewPr varScale="1">
        <p:scale>
          <a:sx n="115" d="100"/>
          <a:sy n="115" d="100"/>
        </p:scale>
        <p:origin x="414" y="108"/>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nric\Downloads\Untitled.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en-US"/>
        </a:p>
      </c:txPr>
    </c:title>
    <c:autoTitleDeleted val="0"/>
    <c:plotArea>
      <c:layout/>
      <c:lineChart>
        <c:grouping val="standard"/>
        <c:varyColors val="0"/>
        <c:ser>
          <c:idx val="0"/>
          <c:order val="0"/>
          <c:tx>
            <c:strRef>
              <c:f>Sheet1!$C$1</c:f>
              <c:strCache>
                <c:ptCount val="1"/>
                <c:pt idx="0">
                  <c:v>RBM Reconstruction error</c:v>
                </c:pt>
              </c:strCache>
            </c:strRef>
          </c:tx>
          <c:spPr>
            <a:ln w="28575" cap="rnd">
              <a:solidFill>
                <a:schemeClr val="accent1"/>
              </a:solidFill>
              <a:round/>
            </a:ln>
            <a:effectLst/>
          </c:spPr>
          <c:marker>
            <c:symbol val="none"/>
          </c:marker>
          <c:cat>
            <c:numRef>
              <c:f>Sheet1!$B$2:$B$21</c:f>
              <c:numCache>
                <c:formatCode>0.00</c:formatCod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numCache>
            </c:numRef>
          </c:cat>
          <c:val>
            <c:numRef>
              <c:f>Sheet1!$C$2:$C$21</c:f>
              <c:numCache>
                <c:formatCode>0.00</c:formatCode>
                <c:ptCount val="20"/>
                <c:pt idx="0">
                  <c:v>3.336506</c:v>
                </c:pt>
                <c:pt idx="1">
                  <c:v>2.1660590000000002</c:v>
                </c:pt>
                <c:pt idx="2">
                  <c:v>1.7901370000000001</c:v>
                </c:pt>
                <c:pt idx="3">
                  <c:v>1.576635</c:v>
                </c:pt>
                <c:pt idx="4">
                  <c:v>1.3658490000000001</c:v>
                </c:pt>
                <c:pt idx="5">
                  <c:v>1.268723</c:v>
                </c:pt>
                <c:pt idx="6">
                  <c:v>1.1844399999999999</c:v>
                </c:pt>
                <c:pt idx="7">
                  <c:v>1.0616049999999999</c:v>
                </c:pt>
                <c:pt idx="8">
                  <c:v>1.063129</c:v>
                </c:pt>
                <c:pt idx="9">
                  <c:v>1.013997</c:v>
                </c:pt>
                <c:pt idx="10">
                  <c:v>1.352063</c:v>
                </c:pt>
                <c:pt idx="11">
                  <c:v>1.225214</c:v>
                </c:pt>
                <c:pt idx="12">
                  <c:v>1.218898</c:v>
                </c:pt>
                <c:pt idx="13">
                  <c:v>1.1005590000000001</c:v>
                </c:pt>
                <c:pt idx="14">
                  <c:v>0.83047899999999997</c:v>
                </c:pt>
                <c:pt idx="15">
                  <c:v>0.75135099999999999</c:v>
                </c:pt>
                <c:pt idx="16">
                  <c:v>0.70812399999999998</c:v>
                </c:pt>
                <c:pt idx="17">
                  <c:v>0.59105600000000003</c:v>
                </c:pt>
                <c:pt idx="18">
                  <c:v>0.82672000000000001</c:v>
                </c:pt>
                <c:pt idx="19">
                  <c:v>0.66679999999999995</c:v>
                </c:pt>
              </c:numCache>
            </c:numRef>
          </c:val>
          <c:smooth val="0"/>
          <c:extLst>
            <c:ext xmlns:c16="http://schemas.microsoft.com/office/drawing/2014/chart" uri="{C3380CC4-5D6E-409C-BE32-E72D297353CC}">
              <c16:uniqueId val="{00000000-9B51-4E7C-8D84-112227FD1C4A}"/>
            </c:ext>
          </c:extLst>
        </c:ser>
        <c:dLbls>
          <c:showLegendKey val="0"/>
          <c:showVal val="0"/>
          <c:showCatName val="0"/>
          <c:showSerName val="0"/>
          <c:showPercent val="0"/>
          <c:showBubbleSize val="0"/>
        </c:dLbls>
        <c:smooth val="0"/>
        <c:axId val="291893104"/>
        <c:axId val="291892120"/>
      </c:lineChart>
      <c:catAx>
        <c:axId val="291893104"/>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291892120"/>
        <c:crosses val="autoZero"/>
        <c:auto val="1"/>
        <c:lblAlgn val="ctr"/>
        <c:lblOffset val="100"/>
        <c:noMultiLvlLbl val="0"/>
      </c:catAx>
      <c:valAx>
        <c:axId val="291892120"/>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291893104"/>
        <c:crosses val="autoZero"/>
        <c:crossBetween val="between"/>
      </c:valAx>
      <c:spPr>
        <a:noFill/>
        <a:ln>
          <a:noFill/>
        </a:ln>
        <a:effectLst/>
      </c:spPr>
    </c:plotArea>
    <c:plotVisOnly val="1"/>
    <c:dispBlanksAs val="gap"/>
    <c:showDLblsOverMax val="0"/>
  </c:chart>
  <c:spPr>
    <a:solidFill>
      <a:schemeClr val="lt1"/>
    </a:solidFill>
    <a:ln w="15875"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8B987B-6643-43AA-9B56-509B80CCD0F3}" type="datetimeFigureOut">
              <a:rPr lang="en-US" smtClean="0"/>
              <a:t>3/30/2020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0D42F3-CDD5-4B19-B3DB-7C5223465AF0}" type="slidenum">
              <a:rPr lang="en-US" smtClean="0"/>
              <a:t>‹#›</a:t>
            </a:fld>
            <a:endParaRPr lang="en-US" dirty="0"/>
          </a:p>
        </p:txBody>
      </p:sp>
    </p:spTree>
    <p:extLst>
      <p:ext uri="{BB962C8B-B14F-4D97-AF65-F5344CB8AC3E}">
        <p14:creationId xmlns:p14="http://schemas.microsoft.com/office/powerpoint/2010/main" val="481058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C2F5248-46FB-4B21-86CC-193094DCEFA0}" type="datetime1">
              <a:rPr lang="en-US" smtClean="0"/>
              <a:t>3/30/2020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D1CC9A-5A1F-4B55-A065-BB4E65346D4D}" type="datetime1">
              <a:rPr lang="en-US" smtClean="0"/>
              <a:t>3/30/2020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F9D0E3-2BD6-4254-82D0-8E1441667E33}" type="datetime1">
              <a:rPr lang="en-US" smtClean="0"/>
              <a:t>3/30/2020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BCEC5-CE1B-4617-82D6-65BD0F5B07A5}" type="datetime1">
              <a:rPr lang="en-US" smtClean="0"/>
              <a:t>3/30/2020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0011BD-7957-4CF3-8BCA-9A385F7F00A0}" type="datetime1">
              <a:rPr lang="en-US" smtClean="0"/>
              <a:t>3/30/2020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14D1E35-9E29-4BA2-8650-B8DF2FB8418A}" type="datetime1">
              <a:rPr lang="en-US" smtClean="0"/>
              <a:t>3/30/2020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30E36BE-4641-4FC6-BB34-6A020DAA3E16}" type="datetime1">
              <a:rPr lang="en-US" smtClean="0"/>
              <a:t>3/30/2020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3F94D2-0D2E-4C87-8168-ED920BF6FA52}" type="datetime1">
              <a:rPr lang="en-US" smtClean="0"/>
              <a:t>3/30/2020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1893852E-F5CF-4AEE-8E73-07BBAD90892A}" type="datetime1">
              <a:rPr lang="en-US" smtClean="0"/>
              <a:t>3/30/2020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6DCBE78-9AC4-4210-8A68-53918CCA97CC}" type="datetime1">
              <a:rPr lang="en-US" smtClean="0"/>
              <a:t>3/30/2020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9BF09E-DD05-437F-9F41-BFC11A888A78}" type="datetime1">
              <a:rPr lang="en-US" smtClean="0"/>
              <a:t>3/30/2020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C3E312BF-6E7B-46F2-B83A-98982FB970FA}" type="datetime1">
              <a:rPr lang="en-US" smtClean="0"/>
              <a:t>3/30/2020</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jp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6.png"/><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8.gif"/></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chart" Target="../charts/chart1.xml"/><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7.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156" name="Rectangle 141">
            <a:extLst>
              <a:ext uri="{FF2B5EF4-FFF2-40B4-BE49-F238E27FC236}">
                <a16:creationId xmlns:a16="http://schemas.microsoft.com/office/drawing/2014/main" id="{C00D9662-5CF3-4BF8-85EE-E1503E35D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night, computer, lit, green&#10;&#10;Description automatically generated">
            <a:extLst>
              <a:ext uri="{FF2B5EF4-FFF2-40B4-BE49-F238E27FC236}">
                <a16:creationId xmlns:a16="http://schemas.microsoft.com/office/drawing/2014/main" id="{C44A75A0-6946-4D56-8A00-25C2B9B8BD4C}"/>
              </a:ext>
            </a:extLst>
          </p:cNvPr>
          <p:cNvPicPr>
            <a:picLocks noChangeAspect="1"/>
          </p:cNvPicPr>
          <p:nvPr/>
        </p:nvPicPr>
        <p:blipFill rotWithShape="1">
          <a:blip r:embed="rId3">
            <a:duotone>
              <a:schemeClr val="accent1">
                <a:shade val="45000"/>
                <a:satMod val="135000"/>
              </a:schemeClr>
              <a:prstClr val="white"/>
            </a:duotone>
            <a:alphaModFix amt="35000"/>
          </a:blip>
          <a:srcRect t="4999" r="-1" b="4998"/>
          <a:stretch/>
        </p:blipFill>
        <p:spPr>
          <a:xfrm>
            <a:off x="0" y="10"/>
            <a:ext cx="12215919" cy="6857990"/>
          </a:xfrm>
          <a:prstGeom prst="rect">
            <a:avLst/>
          </a:prstGeom>
        </p:spPr>
      </p:pic>
      <p:pic>
        <p:nvPicPr>
          <p:cNvPr id="157" name="Picture 143">
            <a:extLst>
              <a:ext uri="{FF2B5EF4-FFF2-40B4-BE49-F238E27FC236}">
                <a16:creationId xmlns:a16="http://schemas.microsoft.com/office/drawing/2014/main" id="{39C7C206-8404-40AC-969B-40CE396E3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5" y="2105202"/>
            <a:ext cx="9360205" cy="4752798"/>
          </a:xfrm>
          <a:prstGeom prst="rect">
            <a:avLst/>
          </a:prstGeom>
        </p:spPr>
      </p:pic>
      <p:pic>
        <p:nvPicPr>
          <p:cNvPr id="158" name="Picture 145">
            <a:extLst>
              <a:ext uri="{FF2B5EF4-FFF2-40B4-BE49-F238E27FC236}">
                <a16:creationId xmlns:a16="http://schemas.microsoft.com/office/drawing/2014/main" id="{BEAD64B3-D01F-43C5-AFF5-7EDCC3D3744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59" name="Rectangle 147">
            <a:extLst>
              <a:ext uri="{FF2B5EF4-FFF2-40B4-BE49-F238E27FC236}">
                <a16:creationId xmlns:a16="http://schemas.microsoft.com/office/drawing/2014/main" id="{5BF951FB-3496-4321-9E03-62C6C49A2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49">
            <a:extLst>
              <a:ext uri="{FF2B5EF4-FFF2-40B4-BE49-F238E27FC236}">
                <a16:creationId xmlns:a16="http://schemas.microsoft.com/office/drawing/2014/main" id="{612CC157-1C7E-4345-89D3-52E61E0A14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51">
            <a:extLst>
              <a:ext uri="{FF2B5EF4-FFF2-40B4-BE49-F238E27FC236}">
                <a16:creationId xmlns:a16="http://schemas.microsoft.com/office/drawing/2014/main" id="{B3554ECE-6F4C-4F12-B9C2-1A80726723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4" y="0"/>
            <a:ext cx="4428326" cy="6858000"/>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D3C9CC-F0AD-4F56-9B0F-18ED29C3B4C9}"/>
              </a:ext>
            </a:extLst>
          </p:cNvPr>
          <p:cNvSpPr>
            <a:spLocks noGrp="1"/>
          </p:cNvSpPr>
          <p:nvPr>
            <p:ph type="ctrTitle"/>
          </p:nvPr>
        </p:nvSpPr>
        <p:spPr>
          <a:xfrm>
            <a:off x="4451466" y="1532698"/>
            <a:ext cx="7244541" cy="3404317"/>
          </a:xfrm>
        </p:spPr>
        <p:txBody>
          <a:bodyPr>
            <a:normAutofit/>
          </a:bodyPr>
          <a:lstStyle/>
          <a:p>
            <a:r>
              <a:rPr lang="en-US" sz="4800" dirty="0">
                <a:solidFill>
                  <a:schemeClr val="bg1">
                    <a:lumMod val="95000"/>
                    <a:lumOff val="5000"/>
                  </a:schemeClr>
                </a:solidFill>
              </a:rPr>
              <a:t>Deep Belief Network</a:t>
            </a:r>
            <a:br>
              <a:rPr lang="en-US" sz="4800" dirty="0">
                <a:solidFill>
                  <a:schemeClr val="bg1">
                    <a:lumMod val="65000"/>
                    <a:lumOff val="35000"/>
                  </a:schemeClr>
                </a:solidFill>
              </a:rPr>
            </a:br>
            <a:r>
              <a:rPr lang="en-US" sz="1800" dirty="0">
                <a:solidFill>
                  <a:schemeClr val="bg1">
                    <a:lumMod val="65000"/>
                    <a:lumOff val="35000"/>
                  </a:schemeClr>
                </a:solidFill>
              </a:rPr>
              <a:t>Using</a:t>
            </a:r>
            <a:br>
              <a:rPr lang="en-US" sz="4800" dirty="0">
                <a:solidFill>
                  <a:schemeClr val="bg1">
                    <a:lumMod val="65000"/>
                    <a:lumOff val="35000"/>
                  </a:schemeClr>
                </a:solidFill>
              </a:rPr>
            </a:br>
            <a:r>
              <a:rPr lang="en-US" sz="3600" dirty="0">
                <a:solidFill>
                  <a:schemeClr val="bg1">
                    <a:lumMod val="65000"/>
                    <a:lumOff val="35000"/>
                  </a:schemeClr>
                </a:solidFill>
              </a:rPr>
              <a:t>Restricted</a:t>
            </a:r>
            <a:r>
              <a:rPr lang="en-US" sz="3600" dirty="0"/>
              <a:t> </a:t>
            </a:r>
            <a:r>
              <a:rPr lang="en-US" sz="3600" dirty="0">
                <a:solidFill>
                  <a:srgbClr val="00B050"/>
                </a:solidFill>
              </a:rPr>
              <a:t>Boltzmann</a:t>
            </a:r>
            <a:r>
              <a:rPr lang="en-US" sz="3600" dirty="0"/>
              <a:t> </a:t>
            </a:r>
            <a:br>
              <a:rPr lang="en-US" sz="3600" dirty="0"/>
            </a:br>
            <a:r>
              <a:rPr lang="en-US" sz="3600" dirty="0">
                <a:solidFill>
                  <a:srgbClr val="00B050"/>
                </a:solidFill>
              </a:rPr>
              <a:t>Machines</a:t>
            </a:r>
          </a:p>
        </p:txBody>
      </p:sp>
      <p:sp>
        <p:nvSpPr>
          <p:cNvPr id="3" name="Subtitle 2">
            <a:extLst>
              <a:ext uri="{FF2B5EF4-FFF2-40B4-BE49-F238E27FC236}">
                <a16:creationId xmlns:a16="http://schemas.microsoft.com/office/drawing/2014/main" id="{F5138C4F-5ED7-4B74-B0C6-2DF6DC04F194}"/>
              </a:ext>
            </a:extLst>
          </p:cNvPr>
          <p:cNvSpPr>
            <a:spLocks noGrp="1"/>
          </p:cNvSpPr>
          <p:nvPr>
            <p:ph type="subTitle" idx="1"/>
          </p:nvPr>
        </p:nvSpPr>
        <p:spPr>
          <a:xfrm>
            <a:off x="1725185" y="4248844"/>
            <a:ext cx="3461955" cy="1744632"/>
          </a:xfrm>
        </p:spPr>
        <p:txBody>
          <a:bodyPr>
            <a:normAutofit fontScale="92500" lnSpcReduction="20000"/>
          </a:bodyPr>
          <a:lstStyle/>
          <a:p>
            <a:pPr>
              <a:spcBef>
                <a:spcPts val="0"/>
              </a:spcBef>
              <a:spcAft>
                <a:spcPts val="0"/>
              </a:spcAft>
            </a:pPr>
            <a:r>
              <a:rPr lang="en-US" sz="1600" dirty="0">
                <a:solidFill>
                  <a:schemeClr val="accent1">
                    <a:lumMod val="75000"/>
                  </a:schemeClr>
                </a:solidFill>
                <a:latin typeface="Calibri Light" panose="020F0302020204030204" pitchFamily="34" charset="0"/>
                <a:cs typeface="Calibri Light" panose="020F0302020204030204" pitchFamily="34" charset="0"/>
              </a:rPr>
              <a:t>Adarsh Sai Gupta</a:t>
            </a:r>
          </a:p>
          <a:p>
            <a:pPr>
              <a:spcBef>
                <a:spcPts val="0"/>
              </a:spcBef>
              <a:spcAft>
                <a:spcPts val="0"/>
              </a:spcAft>
            </a:pPr>
            <a:r>
              <a:rPr lang="en-US" sz="1200" dirty="0">
                <a:solidFill>
                  <a:schemeClr val="bg2">
                    <a:lumMod val="50000"/>
                    <a:lumOff val="50000"/>
                  </a:schemeClr>
                </a:solidFill>
                <a:latin typeface="Calibri Light" panose="020F0302020204030204" pitchFamily="34" charset="0"/>
                <a:cs typeface="Calibri Light" panose="020F0302020204030204" pitchFamily="34" charset="0"/>
              </a:rPr>
              <a:t>105181433</a:t>
            </a:r>
          </a:p>
          <a:p>
            <a:pPr>
              <a:spcBef>
                <a:spcPts val="0"/>
              </a:spcBef>
              <a:spcAft>
                <a:spcPts val="0"/>
              </a:spcAft>
            </a:pPr>
            <a:r>
              <a:rPr lang="en-US" sz="1600" dirty="0">
                <a:solidFill>
                  <a:schemeClr val="bg2">
                    <a:lumMod val="50000"/>
                    <a:lumOff val="50000"/>
                  </a:schemeClr>
                </a:solidFill>
                <a:latin typeface="Calibri Light" panose="020F0302020204030204" pitchFamily="34" charset="0"/>
                <a:cs typeface="Calibri Light" panose="020F0302020204030204" pitchFamily="34" charset="0"/>
              </a:rPr>
              <a:t> </a:t>
            </a:r>
          </a:p>
          <a:p>
            <a:pPr>
              <a:spcBef>
                <a:spcPts val="0"/>
              </a:spcBef>
              <a:spcAft>
                <a:spcPts val="0"/>
              </a:spcAft>
            </a:pPr>
            <a:r>
              <a:rPr lang="en-US" sz="1600" dirty="0">
                <a:solidFill>
                  <a:schemeClr val="accent1">
                    <a:lumMod val="75000"/>
                  </a:schemeClr>
                </a:solidFill>
                <a:latin typeface="Calibri Light" panose="020F0302020204030204" pitchFamily="34" charset="0"/>
                <a:cs typeface="Calibri Light" panose="020F0302020204030204" pitchFamily="34" charset="0"/>
              </a:rPr>
              <a:t>Anshul Sharma</a:t>
            </a:r>
          </a:p>
          <a:p>
            <a:pPr>
              <a:spcBef>
                <a:spcPts val="0"/>
              </a:spcBef>
              <a:spcAft>
                <a:spcPts val="0"/>
              </a:spcAft>
            </a:pPr>
            <a:r>
              <a:rPr lang="en-US" sz="1200" dirty="0">
                <a:solidFill>
                  <a:schemeClr val="bg2">
                    <a:lumMod val="50000"/>
                    <a:lumOff val="50000"/>
                  </a:schemeClr>
                </a:solidFill>
                <a:latin typeface="Calibri Light" panose="020F0302020204030204" pitchFamily="34" charset="0"/>
                <a:cs typeface="Calibri Light" panose="020F0302020204030204" pitchFamily="34" charset="0"/>
              </a:rPr>
              <a:t>110016388</a:t>
            </a:r>
          </a:p>
          <a:p>
            <a:pPr>
              <a:spcBef>
                <a:spcPts val="0"/>
              </a:spcBef>
              <a:spcAft>
                <a:spcPts val="0"/>
              </a:spcAft>
            </a:pPr>
            <a:endParaRPr lang="en-US" sz="1200" dirty="0">
              <a:solidFill>
                <a:schemeClr val="bg2">
                  <a:lumMod val="50000"/>
                  <a:lumOff val="50000"/>
                </a:schemeClr>
              </a:solidFill>
              <a:latin typeface="Calibri Light" panose="020F0302020204030204" pitchFamily="34" charset="0"/>
              <a:cs typeface="Calibri Light" panose="020F0302020204030204" pitchFamily="34" charset="0"/>
            </a:endParaRPr>
          </a:p>
          <a:p>
            <a:pPr>
              <a:spcBef>
                <a:spcPts val="0"/>
              </a:spcBef>
              <a:spcAft>
                <a:spcPts val="0"/>
              </a:spcAft>
            </a:pPr>
            <a:r>
              <a:rPr lang="en-US" sz="1600" dirty="0">
                <a:solidFill>
                  <a:schemeClr val="accent1">
                    <a:lumMod val="75000"/>
                  </a:schemeClr>
                </a:solidFill>
                <a:latin typeface="Calibri Light" panose="020F0302020204030204" pitchFamily="34" charset="0"/>
                <a:cs typeface="Calibri Light" panose="020F0302020204030204" pitchFamily="34" charset="0"/>
              </a:rPr>
              <a:t>Rishav Chatterjee</a:t>
            </a:r>
          </a:p>
          <a:p>
            <a:pPr>
              <a:spcBef>
                <a:spcPts val="0"/>
              </a:spcBef>
              <a:spcAft>
                <a:spcPts val="0"/>
              </a:spcAft>
            </a:pPr>
            <a:r>
              <a:rPr lang="en-US" sz="1200" dirty="0">
                <a:solidFill>
                  <a:schemeClr val="bg2">
                    <a:lumMod val="50000"/>
                    <a:lumOff val="50000"/>
                  </a:schemeClr>
                </a:solidFill>
                <a:latin typeface="Calibri Light" panose="020F0302020204030204" pitchFamily="34" charset="0"/>
                <a:cs typeface="Calibri Light" panose="020F0302020204030204" pitchFamily="34" charset="0"/>
              </a:rPr>
              <a:t>110010348</a:t>
            </a:r>
            <a:r>
              <a:rPr lang="en-US" sz="1600" dirty="0">
                <a:solidFill>
                  <a:schemeClr val="bg2">
                    <a:lumMod val="50000"/>
                    <a:lumOff val="50000"/>
                  </a:schemeClr>
                </a:solidFill>
                <a:latin typeface="Calibri Light" panose="020F0302020204030204" pitchFamily="34" charset="0"/>
                <a:cs typeface="Calibri Light" panose="020F0302020204030204" pitchFamily="34" charset="0"/>
              </a:rPr>
              <a:t> </a:t>
            </a:r>
          </a:p>
        </p:txBody>
      </p:sp>
      <p:sp>
        <p:nvSpPr>
          <p:cNvPr id="162" name="Rectangle 153">
            <a:extLst>
              <a:ext uri="{FF2B5EF4-FFF2-40B4-BE49-F238E27FC236}">
                <a16:creationId xmlns:a16="http://schemas.microsoft.com/office/drawing/2014/main" id="{1D35B0FD-0F2F-4198-91DA-900B7FB3F9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3384"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56246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0BE3D13-5BE5-4B05-AFCF-2A2E059D2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562092-3AA7-4EF0-9007-C44F879A1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1AC85C80-0175-4214-A13D-03C224658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70108" y="985292"/>
            <a:ext cx="1345319" cy="1345319"/>
          </a:xfrm>
          <a:prstGeom prst="ellipse">
            <a:avLst/>
          </a:prstGeom>
          <a:solidFill>
            <a:schemeClr val="accent1">
              <a:lumMod val="40000"/>
              <a:lumOff val="6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 up of text on a white background&#10;&#10;Description automatically generated">
            <a:extLst>
              <a:ext uri="{FF2B5EF4-FFF2-40B4-BE49-F238E27FC236}">
                <a16:creationId xmlns:a16="http://schemas.microsoft.com/office/drawing/2014/main" id="{A4EDEE0B-0FD5-4E8C-A90D-8927EBC4E5AD}"/>
              </a:ext>
            </a:extLst>
          </p:cNvPr>
          <p:cNvPicPr>
            <a:picLocks noChangeAspect="1"/>
          </p:cNvPicPr>
          <p:nvPr/>
        </p:nvPicPr>
        <p:blipFill>
          <a:blip r:embed="rId2">
            <a:alphaModFix amt="5000"/>
            <a:duotone>
              <a:prstClr val="black"/>
              <a:schemeClr val="accent2">
                <a:tint val="45000"/>
                <a:satMod val="400000"/>
              </a:schemeClr>
            </a:duotone>
          </a:blip>
          <a:stretch>
            <a:fillRect/>
          </a:stretch>
        </p:blipFill>
        <p:spPr>
          <a:xfrm>
            <a:off x="5757793" y="701378"/>
            <a:ext cx="6343837" cy="5674484"/>
          </a:xfrm>
          <a:prstGeom prst="rect">
            <a:avLst/>
          </a:prstGeom>
          <a:ln>
            <a:noFill/>
          </a:ln>
          <a:effectLst>
            <a:softEdge rad="112500"/>
          </a:effectLst>
        </p:spPr>
      </p:pic>
      <p:pic>
        <p:nvPicPr>
          <p:cNvPr id="14" name="Picture 13">
            <a:extLst>
              <a:ext uri="{FF2B5EF4-FFF2-40B4-BE49-F238E27FC236}">
                <a16:creationId xmlns:a16="http://schemas.microsoft.com/office/drawing/2014/main" id="{E60B620B-3E81-4075-BC12-D4FB3E299C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33" y="0"/>
            <a:ext cx="12189867" cy="6858000"/>
          </a:xfrm>
          <a:prstGeom prst="rect">
            <a:avLst/>
          </a:prstGeom>
        </p:spPr>
      </p:pic>
      <p:sp>
        <p:nvSpPr>
          <p:cNvPr id="2" name="Title 1">
            <a:extLst>
              <a:ext uri="{FF2B5EF4-FFF2-40B4-BE49-F238E27FC236}">
                <a16:creationId xmlns:a16="http://schemas.microsoft.com/office/drawing/2014/main" id="{280A78C8-A8A9-45A1-A022-B33970C34C37}"/>
              </a:ext>
            </a:extLst>
          </p:cNvPr>
          <p:cNvSpPr>
            <a:spLocks noGrp="1"/>
          </p:cNvSpPr>
          <p:nvPr>
            <p:ph type="title"/>
          </p:nvPr>
        </p:nvSpPr>
        <p:spPr>
          <a:xfrm>
            <a:off x="2174908" y="1236763"/>
            <a:ext cx="7958331" cy="1308063"/>
          </a:xfrm>
        </p:spPr>
        <p:txBody>
          <a:bodyPr anchor="b">
            <a:normAutofit/>
          </a:bodyPr>
          <a:lstStyle/>
          <a:p>
            <a:pPr algn="l"/>
            <a:r>
              <a:rPr lang="en-IN" sz="3200" dirty="0">
                <a:solidFill>
                  <a:schemeClr val="tx1">
                    <a:lumMod val="65000"/>
                    <a:lumOff val="35000"/>
                  </a:schemeClr>
                </a:solidFill>
              </a:rPr>
              <a:t>Training of RBM</a:t>
            </a:r>
            <a:br>
              <a:rPr lang="en-IN" sz="3200" dirty="0">
                <a:solidFill>
                  <a:schemeClr val="tx1">
                    <a:lumMod val="65000"/>
                    <a:lumOff val="35000"/>
                  </a:schemeClr>
                </a:solidFill>
              </a:rPr>
            </a:br>
            <a:r>
              <a:rPr lang="en-IN" sz="1800" dirty="0">
                <a:solidFill>
                  <a:schemeClr val="tx1">
                    <a:lumMod val="50000"/>
                    <a:lumOff val="50000"/>
                  </a:schemeClr>
                </a:solidFill>
              </a:rPr>
              <a:t>Gibbs Sampling</a:t>
            </a:r>
            <a:br>
              <a:rPr lang="en-IN" sz="3200" dirty="0"/>
            </a:br>
            <a:endParaRPr lang="en-US" sz="3200" dirty="0">
              <a:solidFill>
                <a:schemeClr val="tx1">
                  <a:lumMod val="65000"/>
                  <a:lumOff val="35000"/>
                </a:schemeClr>
              </a:solidFill>
            </a:endParaRPr>
          </a:p>
        </p:txBody>
      </p:sp>
      <p:sp>
        <p:nvSpPr>
          <p:cNvPr id="9" name="Content Placeholder 2">
            <a:extLst>
              <a:ext uri="{FF2B5EF4-FFF2-40B4-BE49-F238E27FC236}">
                <a16:creationId xmlns:a16="http://schemas.microsoft.com/office/drawing/2014/main" id="{9AB0CF31-9054-4FAD-A01A-71C65DD814F8}"/>
              </a:ext>
            </a:extLst>
          </p:cNvPr>
          <p:cNvSpPr>
            <a:spLocks noGrp="1"/>
          </p:cNvSpPr>
          <p:nvPr/>
        </p:nvSpPr>
        <p:spPr>
          <a:xfrm>
            <a:off x="2441902" y="1971040"/>
            <a:ext cx="7691337" cy="4537667"/>
          </a:xfrm>
          <a:prstGeom prst="rect">
            <a:avLst/>
          </a:prstGeom>
        </p:spPr>
        <p:txBody>
          <a:bodyPr vert="horz" lIns="91440" tIns="45720" rIns="91440" bIns="45720" rtlCol="0" anchor="ctr">
            <a:norm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endParaRPr lang="en-IN" dirty="0"/>
          </a:p>
          <a:p>
            <a:endParaRPr lang="en-IN" dirty="0">
              <a:latin typeface="Calibri Light" panose="020F0302020204030204" pitchFamily="34" charset="0"/>
              <a:cs typeface="Calibri Light" panose="020F0302020204030204" pitchFamily="34" charset="0"/>
            </a:endParaRPr>
          </a:p>
          <a:p>
            <a:endParaRPr lang="en-IN" dirty="0">
              <a:latin typeface="Calibri Light" panose="020F0302020204030204" pitchFamily="34" charset="0"/>
              <a:cs typeface="Calibri Light" panose="020F0302020204030204" pitchFamily="34" charset="0"/>
            </a:endParaRPr>
          </a:p>
          <a:p>
            <a:endParaRPr lang="en-IN" dirty="0">
              <a:latin typeface="Calibri Light" panose="020F0302020204030204" pitchFamily="34" charset="0"/>
              <a:cs typeface="Calibri Light" panose="020F0302020204030204" pitchFamily="34" charset="0"/>
            </a:endParaRPr>
          </a:p>
          <a:p>
            <a:pPr marL="0" indent="0">
              <a:buNone/>
            </a:pPr>
            <a:endParaRPr lang="en-IN" dirty="0">
              <a:latin typeface="Calibri Light" panose="020F0302020204030204" pitchFamily="34" charset="0"/>
              <a:cs typeface="Calibri Light" panose="020F0302020204030204" pitchFamily="34" charset="0"/>
            </a:endParaRPr>
          </a:p>
          <a:p>
            <a:pPr>
              <a:lnSpc>
                <a:spcPct val="100000"/>
              </a:lnSpc>
            </a:pPr>
            <a:r>
              <a:rPr lang="en-IN" sz="1400" dirty="0">
                <a:latin typeface="Calibri Light" panose="020F0302020204030204" pitchFamily="34" charset="0"/>
                <a:cs typeface="Calibri Light" panose="020F0302020204030204" pitchFamily="34" charset="0"/>
              </a:rPr>
              <a:t>Usual Practise of Training- trained using the Contrastive divergence learning procedure</a:t>
            </a:r>
          </a:p>
          <a:p>
            <a:pPr>
              <a:lnSpc>
                <a:spcPct val="100000"/>
              </a:lnSpc>
            </a:pPr>
            <a:r>
              <a:rPr lang="en-IN" sz="1400" dirty="0">
                <a:latin typeface="Calibri Light" panose="020F0302020204030204" pitchFamily="34" charset="0"/>
                <a:cs typeface="Calibri Light" panose="020F0302020204030204" pitchFamily="34" charset="0"/>
              </a:rPr>
              <a:t>Practical experience to decide how to set the values of numerical meta-parameters.</a:t>
            </a:r>
          </a:p>
          <a:p>
            <a:endParaRPr lang="en-IN" dirty="0"/>
          </a:p>
        </p:txBody>
      </p:sp>
      <p:pic>
        <p:nvPicPr>
          <p:cNvPr id="11" name="Picture 10">
            <a:extLst>
              <a:ext uri="{FF2B5EF4-FFF2-40B4-BE49-F238E27FC236}">
                <a16:creationId xmlns:a16="http://schemas.microsoft.com/office/drawing/2014/main" id="{EEE2E65B-7B5A-4356-AFC9-79B4D12F28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9673" y="2539768"/>
            <a:ext cx="3524250" cy="66995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12">
            <a:extLst>
              <a:ext uri="{FF2B5EF4-FFF2-40B4-BE49-F238E27FC236}">
                <a16:creationId xmlns:a16="http://schemas.microsoft.com/office/drawing/2014/main" id="{1B0AD017-9C30-43D4-9A9E-BA79BC4D12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9673" y="3225339"/>
            <a:ext cx="3523537" cy="151828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a:extLst>
              <a:ext uri="{FF2B5EF4-FFF2-40B4-BE49-F238E27FC236}">
                <a16:creationId xmlns:a16="http://schemas.microsoft.com/office/drawing/2014/main" id="{927813AE-5D5D-444C-B0CF-D462A0C16758}"/>
              </a:ext>
            </a:extLst>
          </p:cNvPr>
          <p:cNvSpPr/>
          <p:nvPr/>
        </p:nvSpPr>
        <p:spPr>
          <a:xfrm>
            <a:off x="7005688" y="2947086"/>
            <a:ext cx="3317988" cy="116955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85750" indent="-285750">
              <a:buFont typeface="Arial" panose="020B0604020202020204" pitchFamily="34" charset="0"/>
              <a:buChar char="•"/>
            </a:pPr>
            <a:r>
              <a:rPr lang="en-IN" sz="1400" b="1" dirty="0">
                <a:solidFill>
                  <a:schemeClr val="tx1">
                    <a:lumMod val="65000"/>
                    <a:lumOff val="35000"/>
                  </a:schemeClr>
                </a:solidFill>
                <a:latin typeface="Calibri Light" panose="020F0302020204030204" pitchFamily="34" charset="0"/>
                <a:cs typeface="Calibri Light" panose="020F0302020204030204" pitchFamily="34" charset="0"/>
              </a:rPr>
              <a:t>h(n) -</a:t>
            </a:r>
            <a:r>
              <a:rPr lang="en-IN" sz="1400" dirty="0">
                <a:solidFill>
                  <a:schemeClr val="tx1">
                    <a:lumMod val="65000"/>
                    <a:lumOff val="35000"/>
                  </a:schemeClr>
                </a:solidFill>
                <a:latin typeface="Calibri Light" panose="020F0302020204030204" pitchFamily="34" charset="0"/>
                <a:cs typeface="Calibri Light" panose="020F0302020204030204" pitchFamily="34" charset="0"/>
              </a:rPr>
              <a:t>hidden units at the n</a:t>
            </a:r>
            <a:r>
              <a:rPr lang="en-IN" sz="1400" baseline="30000" dirty="0">
                <a:solidFill>
                  <a:schemeClr val="tx1">
                    <a:lumMod val="65000"/>
                    <a:lumOff val="35000"/>
                  </a:schemeClr>
                </a:solidFill>
                <a:latin typeface="Calibri Light" panose="020F0302020204030204" pitchFamily="34" charset="0"/>
                <a:cs typeface="Calibri Light" panose="020F0302020204030204" pitchFamily="34" charset="0"/>
              </a:rPr>
              <a:t>th</a:t>
            </a:r>
            <a:r>
              <a:rPr lang="en-IN" sz="1400" dirty="0">
                <a:solidFill>
                  <a:schemeClr val="tx1">
                    <a:lumMod val="65000"/>
                    <a:lumOff val="35000"/>
                  </a:schemeClr>
                </a:solidFill>
                <a:latin typeface="Calibri Light" panose="020F0302020204030204" pitchFamily="34" charset="0"/>
                <a:cs typeface="Calibri Light" panose="020F0302020204030204" pitchFamily="34" charset="0"/>
              </a:rPr>
              <a:t> step of the Markov chain. </a:t>
            </a:r>
          </a:p>
          <a:p>
            <a:pPr marL="285750" indent="-285750">
              <a:buFont typeface="Arial" panose="020B0604020202020204" pitchFamily="34" charset="0"/>
              <a:buChar char="•"/>
            </a:pPr>
            <a:r>
              <a:rPr lang="en-IN" sz="1400" b="1" dirty="0">
                <a:solidFill>
                  <a:schemeClr val="tx1">
                    <a:lumMod val="65000"/>
                    <a:lumOff val="35000"/>
                  </a:schemeClr>
                </a:solidFill>
                <a:latin typeface="Calibri Light" panose="020F0302020204030204" pitchFamily="34" charset="0"/>
                <a:cs typeface="Calibri Light" panose="020F0302020204030204" pitchFamily="34" charset="0"/>
              </a:rPr>
              <a:t>hi(n+1) -</a:t>
            </a:r>
            <a:r>
              <a:rPr lang="en-IN" sz="1400" dirty="0">
                <a:solidFill>
                  <a:schemeClr val="tx1">
                    <a:lumMod val="65000"/>
                    <a:lumOff val="35000"/>
                  </a:schemeClr>
                </a:solidFill>
                <a:latin typeface="Calibri Light" panose="020F0302020204030204" pitchFamily="34" charset="0"/>
                <a:cs typeface="Calibri Light" panose="020F0302020204030204" pitchFamily="34" charset="0"/>
              </a:rPr>
              <a:t> is randomly chosen to be 1 (versus 0) with probability  sigm(W’v(n)+c)</a:t>
            </a:r>
          </a:p>
        </p:txBody>
      </p:sp>
    </p:spTree>
    <p:extLst>
      <p:ext uri="{BB962C8B-B14F-4D97-AF65-F5344CB8AC3E}">
        <p14:creationId xmlns:p14="http://schemas.microsoft.com/office/powerpoint/2010/main" val="38357155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5" end="5"/>
                                            </p:txEl>
                                          </p:spTgt>
                                        </p:tgtEl>
                                        <p:attrNameLst>
                                          <p:attrName>style.visibility</p:attrName>
                                        </p:attrNameLst>
                                      </p:cBhvr>
                                      <p:to>
                                        <p:strVal val="visible"/>
                                      </p:to>
                                    </p:set>
                                    <p:animEffect transition="in" filter="fade">
                                      <p:cBhvr>
                                        <p:cTn id="22" dur="500"/>
                                        <p:tgtEl>
                                          <p:spTgt spid="9">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9">
                                            <p:txEl>
                                              <p:pRg st="6" end="6"/>
                                            </p:txEl>
                                          </p:spTgt>
                                        </p:tgtEl>
                                        <p:attrNameLst>
                                          <p:attrName>style.visibility</p:attrName>
                                        </p:attrNameLst>
                                      </p:cBhvr>
                                      <p:to>
                                        <p:strVal val="visible"/>
                                      </p:to>
                                    </p:set>
                                    <p:animEffect transition="in" filter="fade">
                                      <p:cBhvr>
                                        <p:cTn id="25"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0BE3D13-5BE5-4B05-AFCF-2A2E059D2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Light" panose="020F0302020204030204" pitchFamily="34" charset="0"/>
              <a:cs typeface="Calibri Light" panose="020F0302020204030204" pitchFamily="34" charset="0"/>
            </a:endParaRPr>
          </a:p>
        </p:txBody>
      </p:sp>
      <p:sp>
        <p:nvSpPr>
          <p:cNvPr id="10" name="Rectangle 9">
            <a:extLst>
              <a:ext uri="{FF2B5EF4-FFF2-40B4-BE49-F238E27FC236}">
                <a16:creationId xmlns:a16="http://schemas.microsoft.com/office/drawing/2014/main" id="{76562092-3AA7-4EF0-9007-C44F879A1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1AC85C80-0175-4214-A13D-03C224658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70108" y="985292"/>
            <a:ext cx="1345319" cy="1345319"/>
          </a:xfrm>
          <a:prstGeom prst="ellipse">
            <a:avLst/>
          </a:prstGeom>
          <a:solidFill>
            <a:schemeClr val="accent1">
              <a:lumMod val="40000"/>
              <a:lumOff val="6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Light" panose="020F0302020204030204" pitchFamily="34" charset="0"/>
              <a:cs typeface="Calibri Light" panose="020F0302020204030204" pitchFamily="34" charset="0"/>
            </a:endParaRPr>
          </a:p>
        </p:txBody>
      </p:sp>
      <p:pic>
        <p:nvPicPr>
          <p:cNvPr id="14" name="Picture 13">
            <a:extLst>
              <a:ext uri="{FF2B5EF4-FFF2-40B4-BE49-F238E27FC236}">
                <a16:creationId xmlns:a16="http://schemas.microsoft.com/office/drawing/2014/main" id="{E60B620B-3E81-4075-BC12-D4FB3E299C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133" y="0"/>
            <a:ext cx="12189867" cy="6858000"/>
          </a:xfrm>
          <a:prstGeom prst="rect">
            <a:avLst/>
          </a:prstGeom>
        </p:spPr>
      </p:pic>
      <p:pic>
        <p:nvPicPr>
          <p:cNvPr id="18" name="Picture 17" descr="A picture containing building, floor&#10;&#10;Description automatically generated">
            <a:extLst>
              <a:ext uri="{FF2B5EF4-FFF2-40B4-BE49-F238E27FC236}">
                <a16:creationId xmlns:a16="http://schemas.microsoft.com/office/drawing/2014/main" id="{DB81EB14-9D7C-4264-B931-6E0D3970C056}"/>
              </a:ext>
            </a:extLst>
          </p:cNvPr>
          <p:cNvPicPr>
            <a:picLocks noChangeAspect="1"/>
          </p:cNvPicPr>
          <p:nvPr/>
        </p:nvPicPr>
        <p:blipFill>
          <a:blip r:embed="rId3">
            <a:duotone>
              <a:schemeClr val="accent2">
                <a:shade val="45000"/>
                <a:satMod val="135000"/>
              </a:schemeClr>
              <a:prstClr val="white"/>
            </a:duotone>
            <a:alphaModFix amt="35000"/>
          </a:blip>
          <a:stretch>
            <a:fillRect/>
          </a:stretch>
        </p:blipFill>
        <p:spPr>
          <a:xfrm>
            <a:off x="1007761" y="0"/>
            <a:ext cx="11182106" cy="6837893"/>
          </a:xfrm>
          <a:prstGeom prst="rect">
            <a:avLst/>
          </a:prstGeom>
        </p:spPr>
      </p:pic>
      <p:sp>
        <p:nvSpPr>
          <p:cNvPr id="3" name="Content Placeholder 2">
            <a:extLst>
              <a:ext uri="{FF2B5EF4-FFF2-40B4-BE49-F238E27FC236}">
                <a16:creationId xmlns:a16="http://schemas.microsoft.com/office/drawing/2014/main" id="{13996034-1B7A-4155-8764-F1345446B39D}"/>
              </a:ext>
            </a:extLst>
          </p:cNvPr>
          <p:cNvSpPr>
            <a:spLocks noGrp="1"/>
          </p:cNvSpPr>
          <p:nvPr>
            <p:ph idx="1"/>
          </p:nvPr>
        </p:nvSpPr>
        <p:spPr>
          <a:xfrm>
            <a:off x="2300822" y="2447340"/>
            <a:ext cx="3534713" cy="462810"/>
          </a:xfrm>
        </p:spPr>
        <p:txBody>
          <a:bodyPr anchor="t">
            <a:normAutofit/>
          </a:bodyPr>
          <a:lstStyle/>
          <a:p>
            <a:r>
              <a:rPr lang="en-IN" sz="1600" dirty="0">
                <a:latin typeface="Calibri Light" panose="020F0302020204030204" pitchFamily="34" charset="0"/>
                <a:cs typeface="Calibri Light" panose="020F0302020204030204" pitchFamily="34" charset="0"/>
              </a:rPr>
              <a:t>Updating the hidden states</a:t>
            </a:r>
          </a:p>
          <a:p>
            <a:endParaRPr lang="en-US" sz="1600" dirty="0">
              <a:solidFill>
                <a:srgbClr val="1F2D29"/>
              </a:solidFill>
              <a:latin typeface="Calibri Light" panose="020F0302020204030204" pitchFamily="34" charset="0"/>
              <a:cs typeface="Calibri Light" panose="020F0302020204030204" pitchFamily="34" charset="0"/>
            </a:endParaRPr>
          </a:p>
        </p:txBody>
      </p:sp>
      <p:sp>
        <p:nvSpPr>
          <p:cNvPr id="9" name="Title 1">
            <a:extLst>
              <a:ext uri="{FF2B5EF4-FFF2-40B4-BE49-F238E27FC236}">
                <a16:creationId xmlns:a16="http://schemas.microsoft.com/office/drawing/2014/main" id="{01AA3DA1-C898-46F9-8D83-C0115796A426}"/>
              </a:ext>
            </a:extLst>
          </p:cNvPr>
          <p:cNvSpPr>
            <a:spLocks noGrp="1"/>
          </p:cNvSpPr>
          <p:nvPr>
            <p:ph type="title"/>
          </p:nvPr>
        </p:nvSpPr>
        <p:spPr>
          <a:xfrm>
            <a:off x="2204115" y="1097164"/>
            <a:ext cx="7958137" cy="1308100"/>
          </a:xfrm>
        </p:spPr>
        <p:txBody>
          <a:bodyPr anchor="b">
            <a:normAutofit/>
          </a:bodyPr>
          <a:lstStyle/>
          <a:p>
            <a:pPr algn="l"/>
            <a:r>
              <a:rPr lang="en-IN" sz="3200" dirty="0">
                <a:solidFill>
                  <a:schemeClr val="tx1">
                    <a:lumMod val="65000"/>
                    <a:lumOff val="35000"/>
                  </a:schemeClr>
                </a:solidFill>
                <a:latin typeface="+mn-lt"/>
                <a:cs typeface="Calibri Light" panose="020F0302020204030204" pitchFamily="34" charset="0"/>
              </a:rPr>
              <a:t>Collect Statistics</a:t>
            </a:r>
            <a:br>
              <a:rPr lang="en-IN" sz="3200" dirty="0">
                <a:latin typeface="Calibri Light" panose="020F0302020204030204" pitchFamily="34" charset="0"/>
                <a:cs typeface="Calibri Light" panose="020F0302020204030204" pitchFamily="34" charset="0"/>
              </a:rPr>
            </a:br>
            <a:endParaRPr lang="en-US" sz="3200" dirty="0">
              <a:solidFill>
                <a:schemeClr val="tx1">
                  <a:lumMod val="65000"/>
                  <a:lumOff val="35000"/>
                </a:schemeClr>
              </a:solidFill>
              <a:latin typeface="Calibri Light" panose="020F0302020204030204" pitchFamily="34" charset="0"/>
              <a:cs typeface="Calibri Light" panose="020F0302020204030204" pitchFamily="34" charset="0"/>
            </a:endParaRPr>
          </a:p>
        </p:txBody>
      </p:sp>
      <p:pic>
        <p:nvPicPr>
          <p:cNvPr id="11" name="Picture 10">
            <a:extLst>
              <a:ext uri="{FF2B5EF4-FFF2-40B4-BE49-F238E27FC236}">
                <a16:creationId xmlns:a16="http://schemas.microsoft.com/office/drawing/2014/main" id="{B0BC47BF-A868-485C-90F6-F8745AF95D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7056" y="2323189"/>
            <a:ext cx="3407351" cy="6129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a:extLst>
              <a:ext uri="{FF2B5EF4-FFF2-40B4-BE49-F238E27FC236}">
                <a16:creationId xmlns:a16="http://schemas.microsoft.com/office/drawing/2014/main" id="{36EBDAE6-12CE-42F5-B657-FB619BB1685D}"/>
              </a:ext>
            </a:extLst>
          </p:cNvPr>
          <p:cNvSpPr/>
          <p:nvPr/>
        </p:nvSpPr>
        <p:spPr>
          <a:xfrm>
            <a:off x="2300823" y="3117413"/>
            <a:ext cx="2685094" cy="338554"/>
          </a:xfrm>
          <a:prstGeom prst="rect">
            <a:avLst/>
          </a:prstGeom>
        </p:spPr>
        <p:txBody>
          <a:bodyPr wrap="none">
            <a:spAutoFit/>
          </a:bodyPr>
          <a:lstStyle/>
          <a:p>
            <a:pPr marL="285750" indent="-285750">
              <a:buClr>
                <a:schemeClr val="accent2"/>
              </a:buClr>
              <a:buFont typeface="Wingdings" panose="05000000000000000000" pitchFamily="2" charset="2"/>
              <a:buChar char="§"/>
            </a:pPr>
            <a:r>
              <a:rPr lang="en-IN" sz="1600" dirty="0">
                <a:latin typeface="Calibri Light" panose="020F0302020204030204" pitchFamily="34" charset="0"/>
                <a:cs typeface="Calibri Light" panose="020F0302020204030204" pitchFamily="34" charset="0"/>
              </a:rPr>
              <a:t>Updating the visible states </a:t>
            </a:r>
          </a:p>
        </p:txBody>
      </p:sp>
      <p:pic>
        <p:nvPicPr>
          <p:cNvPr id="13" name="Picture 12">
            <a:extLst>
              <a:ext uri="{FF2B5EF4-FFF2-40B4-BE49-F238E27FC236}">
                <a16:creationId xmlns:a16="http://schemas.microsoft.com/office/drawing/2014/main" id="{CA21B32D-A3A4-4235-A238-11D570D6EF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17056" y="3024799"/>
            <a:ext cx="3407350" cy="5498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a:extLst>
              <a:ext uri="{FF2B5EF4-FFF2-40B4-BE49-F238E27FC236}">
                <a16:creationId xmlns:a16="http://schemas.microsoft.com/office/drawing/2014/main" id="{9B47BD4E-F319-4029-8E15-E128D3A2966A}"/>
              </a:ext>
            </a:extLst>
          </p:cNvPr>
          <p:cNvSpPr/>
          <p:nvPr/>
        </p:nvSpPr>
        <p:spPr>
          <a:xfrm>
            <a:off x="2300823" y="3780802"/>
            <a:ext cx="4024884" cy="338554"/>
          </a:xfrm>
          <a:prstGeom prst="rect">
            <a:avLst/>
          </a:prstGeom>
        </p:spPr>
        <p:txBody>
          <a:bodyPr wrap="none">
            <a:spAutoFit/>
          </a:bodyPr>
          <a:lstStyle/>
          <a:p>
            <a:pPr marL="285750" indent="-285750">
              <a:buClr>
                <a:schemeClr val="accent2"/>
              </a:buClr>
              <a:buFont typeface="Wingdings" panose="05000000000000000000" pitchFamily="2" charset="2"/>
              <a:buChar char="§"/>
            </a:pPr>
            <a:r>
              <a:rPr lang="en-IN" sz="1600" dirty="0">
                <a:latin typeface="Calibri Light" panose="020F0302020204030204" pitchFamily="34" charset="0"/>
                <a:cs typeface="Calibri Light" panose="020F0302020204030204" pitchFamily="34" charset="0"/>
              </a:rPr>
              <a:t>Collecting the statistics needed for learning</a:t>
            </a:r>
          </a:p>
        </p:txBody>
      </p:sp>
      <p:pic>
        <p:nvPicPr>
          <p:cNvPr id="15" name="Picture 14">
            <a:extLst>
              <a:ext uri="{FF2B5EF4-FFF2-40B4-BE49-F238E27FC236}">
                <a16:creationId xmlns:a16="http://schemas.microsoft.com/office/drawing/2014/main" id="{FD704EC3-E0E9-46B7-BBEB-9F3C62F52C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17056" y="3701820"/>
            <a:ext cx="3458751" cy="3385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a:extLst>
              <a:ext uri="{FF2B5EF4-FFF2-40B4-BE49-F238E27FC236}">
                <a16:creationId xmlns:a16="http://schemas.microsoft.com/office/drawing/2014/main" id="{9D57442F-9C01-4615-868B-DFDE94312DE7}"/>
              </a:ext>
            </a:extLst>
          </p:cNvPr>
          <p:cNvSpPr/>
          <p:nvPr/>
        </p:nvSpPr>
        <p:spPr>
          <a:xfrm>
            <a:off x="2300823" y="4714798"/>
            <a:ext cx="4160819" cy="338554"/>
          </a:xfrm>
          <a:prstGeom prst="rect">
            <a:avLst/>
          </a:prstGeom>
        </p:spPr>
        <p:txBody>
          <a:bodyPr wrap="none">
            <a:spAutoFit/>
          </a:bodyPr>
          <a:lstStyle/>
          <a:p>
            <a:pPr marL="285750" indent="-285750">
              <a:buClr>
                <a:schemeClr val="accent2"/>
              </a:buClr>
              <a:buFont typeface="Wingdings" panose="05000000000000000000" pitchFamily="2" charset="2"/>
              <a:buChar char="§"/>
            </a:pPr>
            <a:r>
              <a:rPr lang="en-IN" sz="1600" dirty="0">
                <a:latin typeface="Calibri Light" panose="020F0302020204030204" pitchFamily="34" charset="0"/>
                <a:cs typeface="Calibri Light" panose="020F0302020204030204" pitchFamily="34" charset="0"/>
              </a:rPr>
              <a:t>A recipe for getting the learning signal for CD</a:t>
            </a:r>
          </a:p>
        </p:txBody>
      </p:sp>
      <p:sp>
        <p:nvSpPr>
          <p:cNvPr id="16" name="TextBox 3">
            <a:extLst>
              <a:ext uri="{FF2B5EF4-FFF2-40B4-BE49-F238E27FC236}">
                <a16:creationId xmlns:a16="http://schemas.microsoft.com/office/drawing/2014/main" id="{0BD3F3E2-7A11-47A7-989D-3ADBCDE68BD6}"/>
              </a:ext>
            </a:extLst>
          </p:cNvPr>
          <p:cNvSpPr txBox="1"/>
          <p:nvPr/>
        </p:nvSpPr>
        <p:spPr>
          <a:xfrm>
            <a:off x="7196477" y="4248858"/>
            <a:ext cx="3032911"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1200" b="1" dirty="0">
                <a:solidFill>
                  <a:schemeClr val="tx1">
                    <a:lumMod val="65000"/>
                    <a:lumOff val="35000"/>
                  </a:schemeClr>
                </a:solidFill>
                <a:latin typeface="Calibri Light" panose="020F0302020204030204" pitchFamily="34" charset="0"/>
                <a:cs typeface="Calibri Light" panose="020F0302020204030204" pitchFamily="34" charset="0"/>
              </a:rPr>
              <a:t>v</a:t>
            </a:r>
            <a:r>
              <a:rPr lang="en-IN" sz="1200" dirty="0">
                <a:solidFill>
                  <a:schemeClr val="tx1">
                    <a:lumMod val="65000"/>
                    <a:lumOff val="35000"/>
                  </a:schemeClr>
                </a:solidFill>
                <a:latin typeface="Calibri Light" panose="020F0302020204030204" pitchFamily="34" charset="0"/>
                <a:cs typeface="Calibri Light" panose="020F0302020204030204" pitchFamily="34" charset="0"/>
              </a:rPr>
              <a:t>-randomly selected training image</a:t>
            </a:r>
          </a:p>
          <a:p>
            <a:r>
              <a:rPr lang="en-IN" sz="1200" b="1" dirty="0">
                <a:solidFill>
                  <a:schemeClr val="tx1">
                    <a:lumMod val="65000"/>
                    <a:lumOff val="35000"/>
                  </a:schemeClr>
                </a:solidFill>
                <a:latin typeface="Calibri Light" panose="020F0302020204030204" pitchFamily="34" charset="0"/>
                <a:cs typeface="Calibri Light" panose="020F0302020204030204" pitchFamily="34" charset="0"/>
              </a:rPr>
              <a:t>h</a:t>
            </a:r>
            <a:r>
              <a:rPr lang="en-IN" sz="1200" b="1" baseline="-25000" dirty="0">
                <a:solidFill>
                  <a:schemeClr val="tx1">
                    <a:lumMod val="65000"/>
                    <a:lumOff val="35000"/>
                  </a:schemeClr>
                </a:solidFill>
                <a:latin typeface="Calibri Light" panose="020F0302020204030204" pitchFamily="34" charset="0"/>
                <a:cs typeface="Calibri Light" panose="020F0302020204030204" pitchFamily="34" charset="0"/>
              </a:rPr>
              <a:t>j</a:t>
            </a:r>
            <a:r>
              <a:rPr lang="en-IN" sz="1200" dirty="0">
                <a:solidFill>
                  <a:schemeClr val="tx1">
                    <a:lumMod val="65000"/>
                    <a:lumOff val="35000"/>
                  </a:schemeClr>
                </a:solidFill>
                <a:latin typeface="Calibri Light" panose="020F0302020204030204" pitchFamily="34" charset="0"/>
                <a:cs typeface="Calibri Light" panose="020F0302020204030204" pitchFamily="34" charset="0"/>
              </a:rPr>
              <a:t>- the binary state</a:t>
            </a:r>
          </a:p>
          <a:p>
            <a:r>
              <a:rPr lang="en-IN" sz="1200" b="1" dirty="0">
                <a:solidFill>
                  <a:schemeClr val="tx1">
                    <a:lumMod val="65000"/>
                    <a:lumOff val="35000"/>
                  </a:schemeClr>
                </a:solidFill>
                <a:latin typeface="Calibri Light" panose="020F0302020204030204" pitchFamily="34" charset="0"/>
                <a:cs typeface="Calibri Light" panose="020F0302020204030204" pitchFamily="34" charset="0"/>
              </a:rPr>
              <a:t>∆w</a:t>
            </a:r>
            <a:r>
              <a:rPr lang="en-IN" sz="1200" b="1" baseline="-25000" dirty="0">
                <a:solidFill>
                  <a:schemeClr val="tx1">
                    <a:lumMod val="65000"/>
                    <a:lumOff val="35000"/>
                  </a:schemeClr>
                </a:solidFill>
                <a:latin typeface="Calibri Light" panose="020F0302020204030204" pitchFamily="34" charset="0"/>
                <a:cs typeface="Calibri Light" panose="020F0302020204030204" pitchFamily="34" charset="0"/>
              </a:rPr>
              <a:t>ij</a:t>
            </a:r>
            <a:r>
              <a:rPr lang="en-IN" sz="1200" b="1" dirty="0">
                <a:solidFill>
                  <a:schemeClr val="tx1">
                    <a:lumMod val="65000"/>
                    <a:lumOff val="35000"/>
                  </a:schemeClr>
                </a:solidFill>
                <a:latin typeface="Calibri Light" panose="020F0302020204030204" pitchFamily="34" charset="0"/>
                <a:cs typeface="Calibri Light" panose="020F0302020204030204" pitchFamily="34" charset="0"/>
              </a:rPr>
              <a:t> </a:t>
            </a:r>
            <a:r>
              <a:rPr lang="en-IN" sz="1200" dirty="0">
                <a:solidFill>
                  <a:schemeClr val="tx1">
                    <a:lumMod val="65000"/>
                    <a:lumOff val="35000"/>
                  </a:schemeClr>
                </a:solidFill>
                <a:latin typeface="Calibri Light" panose="020F0302020204030204" pitchFamily="34" charset="0"/>
                <a:cs typeface="Calibri Light" panose="020F0302020204030204" pitchFamily="34" charset="0"/>
              </a:rPr>
              <a:t>- Change in weight</a:t>
            </a:r>
          </a:p>
          <a:p>
            <a:r>
              <a:rPr lang="en-IN" sz="1200" b="1" dirty="0">
                <a:solidFill>
                  <a:schemeClr val="tx1">
                    <a:lumMod val="65000"/>
                    <a:lumOff val="35000"/>
                  </a:schemeClr>
                </a:solidFill>
                <a:latin typeface="Calibri Light" panose="020F0302020204030204" pitchFamily="34" charset="0"/>
                <a:cs typeface="Calibri Light" panose="020F0302020204030204" pitchFamily="34" charset="0"/>
              </a:rPr>
              <a:t>σ(x)- </a:t>
            </a:r>
            <a:r>
              <a:rPr lang="en-IN" sz="1200" dirty="0">
                <a:solidFill>
                  <a:schemeClr val="tx1">
                    <a:lumMod val="65000"/>
                    <a:lumOff val="35000"/>
                  </a:schemeClr>
                </a:solidFill>
                <a:latin typeface="Calibri Light" panose="020F0302020204030204" pitchFamily="34" charset="0"/>
                <a:cs typeface="Calibri Light" panose="020F0302020204030204" pitchFamily="34" charset="0"/>
              </a:rPr>
              <a:t>is the logistic sigmoid function </a:t>
            </a:r>
          </a:p>
          <a:p>
            <a:r>
              <a:rPr lang="en-IN" sz="1200" dirty="0">
                <a:solidFill>
                  <a:schemeClr val="tx1">
                    <a:lumMod val="65000"/>
                    <a:lumOff val="35000"/>
                  </a:schemeClr>
                </a:solidFill>
                <a:latin typeface="Calibri Light" panose="020F0302020204030204" pitchFamily="34" charset="0"/>
                <a:cs typeface="Calibri Light" panose="020F0302020204030204" pitchFamily="34" charset="0"/>
              </a:rPr>
              <a:t>	1/(1 + exp(−x))</a:t>
            </a:r>
          </a:p>
          <a:p>
            <a:r>
              <a:rPr lang="en-IN" sz="1200" b="1" dirty="0">
                <a:solidFill>
                  <a:schemeClr val="tx1">
                    <a:lumMod val="65000"/>
                    <a:lumOff val="35000"/>
                  </a:schemeClr>
                </a:solidFill>
                <a:latin typeface="Calibri Light" panose="020F0302020204030204" pitchFamily="34" charset="0"/>
                <a:cs typeface="Calibri Light" panose="020F0302020204030204" pitchFamily="34" charset="0"/>
              </a:rPr>
              <a:t>a</a:t>
            </a:r>
            <a:r>
              <a:rPr lang="en-IN" sz="1200" b="1" baseline="-25000" dirty="0">
                <a:solidFill>
                  <a:schemeClr val="tx1">
                    <a:lumMod val="65000"/>
                    <a:lumOff val="35000"/>
                  </a:schemeClr>
                </a:solidFill>
                <a:latin typeface="Calibri Light" panose="020F0302020204030204" pitchFamily="34" charset="0"/>
                <a:cs typeface="Calibri Light" panose="020F0302020204030204" pitchFamily="34" charset="0"/>
              </a:rPr>
              <a:t>i</a:t>
            </a:r>
            <a:r>
              <a:rPr lang="en-IN" sz="1200" b="1" dirty="0">
                <a:solidFill>
                  <a:schemeClr val="tx1">
                    <a:lumMod val="65000"/>
                    <a:lumOff val="35000"/>
                  </a:schemeClr>
                </a:solidFill>
                <a:latin typeface="Calibri Light" panose="020F0302020204030204" pitchFamily="34" charset="0"/>
                <a:cs typeface="Calibri Light" panose="020F0302020204030204" pitchFamily="34" charset="0"/>
              </a:rPr>
              <a:t> , b</a:t>
            </a:r>
            <a:r>
              <a:rPr lang="en-IN" sz="1200" b="1" baseline="-25000" dirty="0">
                <a:solidFill>
                  <a:schemeClr val="tx1">
                    <a:lumMod val="65000"/>
                    <a:lumOff val="35000"/>
                  </a:schemeClr>
                </a:solidFill>
                <a:latin typeface="Calibri Light" panose="020F0302020204030204" pitchFamily="34" charset="0"/>
                <a:cs typeface="Calibri Light" panose="020F0302020204030204" pitchFamily="34" charset="0"/>
              </a:rPr>
              <a:t>j</a:t>
            </a:r>
            <a:r>
              <a:rPr lang="en-IN" sz="1200" b="1" dirty="0">
                <a:solidFill>
                  <a:schemeClr val="tx1">
                    <a:lumMod val="65000"/>
                    <a:lumOff val="35000"/>
                  </a:schemeClr>
                </a:solidFill>
                <a:latin typeface="Calibri Light" panose="020F0302020204030204" pitchFamily="34" charset="0"/>
                <a:cs typeface="Calibri Light" panose="020F0302020204030204" pitchFamily="34" charset="0"/>
              </a:rPr>
              <a:t> </a:t>
            </a:r>
            <a:r>
              <a:rPr lang="en-IN" sz="1200" dirty="0">
                <a:solidFill>
                  <a:schemeClr val="tx1">
                    <a:lumMod val="65000"/>
                    <a:lumOff val="35000"/>
                  </a:schemeClr>
                </a:solidFill>
                <a:latin typeface="Calibri Light" panose="020F0302020204030204" pitchFamily="34" charset="0"/>
                <a:cs typeface="Calibri Light" panose="020F0302020204030204" pitchFamily="34" charset="0"/>
              </a:rPr>
              <a:t>are their biases</a:t>
            </a:r>
          </a:p>
        </p:txBody>
      </p:sp>
    </p:spTree>
    <p:extLst>
      <p:ext uri="{BB962C8B-B14F-4D97-AF65-F5344CB8AC3E}">
        <p14:creationId xmlns:p14="http://schemas.microsoft.com/office/powerpoint/2010/main" val="22106581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0BE3D13-5BE5-4B05-AFCF-2A2E059D2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night, computer, lit, green&#10;&#10;Description automatically generated">
            <a:extLst>
              <a:ext uri="{FF2B5EF4-FFF2-40B4-BE49-F238E27FC236}">
                <a16:creationId xmlns:a16="http://schemas.microsoft.com/office/drawing/2014/main" id="{1D90FEF6-F093-4BA1-9F46-FF268C6C60F3}"/>
              </a:ext>
            </a:extLst>
          </p:cNvPr>
          <p:cNvPicPr>
            <a:picLocks noChangeAspect="1"/>
          </p:cNvPicPr>
          <p:nvPr/>
        </p:nvPicPr>
        <p:blipFill>
          <a:blip r:embed="rId2">
            <a:alphaModFix amt="5000"/>
            <a:duotone>
              <a:schemeClr val="accent3">
                <a:shade val="45000"/>
                <a:satMod val="135000"/>
              </a:schemeClr>
              <a:prstClr val="white"/>
            </a:duotone>
          </a:blip>
          <a:stretch>
            <a:fillRect/>
          </a:stretch>
        </p:blipFill>
        <p:spPr>
          <a:xfrm>
            <a:off x="964174" y="0"/>
            <a:ext cx="11225692" cy="6858000"/>
          </a:xfrm>
          <a:prstGeom prst="rect">
            <a:avLst/>
          </a:prstGeom>
        </p:spPr>
      </p:pic>
      <p:sp>
        <p:nvSpPr>
          <p:cNvPr id="10" name="Rectangle 9">
            <a:extLst>
              <a:ext uri="{FF2B5EF4-FFF2-40B4-BE49-F238E27FC236}">
                <a16:creationId xmlns:a16="http://schemas.microsoft.com/office/drawing/2014/main" id="{76562092-3AA7-4EF0-9007-C44F879A1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1AC85C80-0175-4214-A13D-03C224658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70108" y="985292"/>
            <a:ext cx="1345319" cy="1345319"/>
          </a:xfrm>
          <a:prstGeom prst="ellipse">
            <a:avLst/>
          </a:prstGeom>
          <a:solidFill>
            <a:schemeClr val="accent1">
              <a:lumMod val="40000"/>
              <a:lumOff val="6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60B620B-3E81-4075-BC12-D4FB3E299C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33" y="0"/>
            <a:ext cx="12189867" cy="6858000"/>
          </a:xfrm>
          <a:prstGeom prst="rect">
            <a:avLst/>
          </a:prstGeom>
        </p:spPr>
      </p:pic>
      <p:sp>
        <p:nvSpPr>
          <p:cNvPr id="3" name="Content Placeholder 2">
            <a:extLst>
              <a:ext uri="{FF2B5EF4-FFF2-40B4-BE49-F238E27FC236}">
                <a16:creationId xmlns:a16="http://schemas.microsoft.com/office/drawing/2014/main" id="{DF53ACF3-F3EE-44EE-9737-CA8CA2AD2971}"/>
              </a:ext>
            </a:extLst>
          </p:cNvPr>
          <p:cNvSpPr>
            <a:spLocks noGrp="1"/>
          </p:cNvSpPr>
          <p:nvPr>
            <p:ph idx="1"/>
          </p:nvPr>
        </p:nvSpPr>
        <p:spPr>
          <a:xfrm>
            <a:off x="2357434" y="2865859"/>
            <a:ext cx="6483620" cy="1805705"/>
          </a:xfrm>
        </p:spPr>
        <p:txBody>
          <a:bodyPr anchor="t">
            <a:normAutofit/>
          </a:bodyPr>
          <a:lstStyle/>
          <a:p>
            <a:r>
              <a:rPr lang="en-IN" sz="1800" b="1" dirty="0">
                <a:solidFill>
                  <a:schemeClr val="tx1">
                    <a:lumMod val="65000"/>
                    <a:lumOff val="35000"/>
                  </a:schemeClr>
                </a:solidFill>
                <a:latin typeface="Calibri Light" panose="020F0302020204030204" pitchFamily="34" charset="0"/>
                <a:cs typeface="Calibri Light" panose="020F0302020204030204" pitchFamily="34" charset="0"/>
              </a:rPr>
              <a:t>The </a:t>
            </a:r>
            <a:r>
              <a:rPr lang="en-IN" sz="1800" b="1" dirty="0">
                <a:solidFill>
                  <a:schemeClr val="accent2">
                    <a:lumMod val="75000"/>
                  </a:schemeClr>
                </a:solidFill>
                <a:latin typeface="Calibri Light" panose="020F0302020204030204" pitchFamily="34" charset="0"/>
                <a:cs typeface="Calibri Light" panose="020F0302020204030204" pitchFamily="34" charset="0"/>
              </a:rPr>
              <a:t>size of a mini-batch</a:t>
            </a:r>
          </a:p>
          <a:p>
            <a:r>
              <a:rPr lang="en-IN" sz="1800" b="1" dirty="0">
                <a:solidFill>
                  <a:schemeClr val="tx1">
                    <a:lumMod val="65000"/>
                    <a:lumOff val="35000"/>
                  </a:schemeClr>
                </a:solidFill>
                <a:latin typeface="Calibri Light" panose="020F0302020204030204" pitchFamily="34" charset="0"/>
                <a:cs typeface="Calibri Light" panose="020F0302020204030204" pitchFamily="34" charset="0"/>
              </a:rPr>
              <a:t>Monitoring the </a:t>
            </a:r>
            <a:r>
              <a:rPr lang="en-IN" sz="1800" b="1" dirty="0">
                <a:solidFill>
                  <a:schemeClr val="accent2">
                    <a:lumMod val="75000"/>
                  </a:schemeClr>
                </a:solidFill>
                <a:latin typeface="Calibri Light" panose="020F0302020204030204" pitchFamily="34" charset="0"/>
                <a:cs typeface="Calibri Light" panose="020F0302020204030204" pitchFamily="34" charset="0"/>
              </a:rPr>
              <a:t>progress of learning</a:t>
            </a:r>
          </a:p>
          <a:p>
            <a:r>
              <a:rPr lang="en-IN" sz="1800" b="1" dirty="0">
                <a:solidFill>
                  <a:schemeClr val="tx1">
                    <a:lumMod val="65000"/>
                    <a:lumOff val="35000"/>
                  </a:schemeClr>
                </a:solidFill>
                <a:latin typeface="Calibri Light" panose="020F0302020204030204" pitchFamily="34" charset="0"/>
                <a:cs typeface="Calibri Light" panose="020F0302020204030204" pitchFamily="34" charset="0"/>
              </a:rPr>
              <a:t>A recipe for using the </a:t>
            </a:r>
            <a:r>
              <a:rPr lang="en-IN" sz="1800" b="1" dirty="0">
                <a:solidFill>
                  <a:schemeClr val="accent2">
                    <a:lumMod val="75000"/>
                  </a:schemeClr>
                </a:solidFill>
                <a:latin typeface="Calibri Light" panose="020F0302020204030204" pitchFamily="34" charset="0"/>
                <a:cs typeface="Calibri Light" panose="020F0302020204030204" pitchFamily="34" charset="0"/>
              </a:rPr>
              <a:t>reconstruction error</a:t>
            </a:r>
          </a:p>
          <a:p>
            <a:endParaRPr lang="en-US" sz="1600" dirty="0">
              <a:solidFill>
                <a:srgbClr val="1F2D29"/>
              </a:solidFill>
            </a:endParaRPr>
          </a:p>
        </p:txBody>
      </p:sp>
      <p:sp>
        <p:nvSpPr>
          <p:cNvPr id="9" name="Title 1">
            <a:extLst>
              <a:ext uri="{FF2B5EF4-FFF2-40B4-BE49-F238E27FC236}">
                <a16:creationId xmlns:a16="http://schemas.microsoft.com/office/drawing/2014/main" id="{8BB109F1-B8F3-4A5A-BEB5-4BBF03BF160D}"/>
              </a:ext>
            </a:extLst>
          </p:cNvPr>
          <p:cNvSpPr>
            <a:spLocks noGrp="1"/>
          </p:cNvSpPr>
          <p:nvPr>
            <p:ph type="title"/>
          </p:nvPr>
        </p:nvSpPr>
        <p:spPr>
          <a:xfrm>
            <a:off x="2220741" y="1438101"/>
            <a:ext cx="6757006" cy="515389"/>
          </a:xfrm>
        </p:spPr>
        <p:txBody>
          <a:bodyPr anchor="b">
            <a:normAutofit fontScale="90000"/>
          </a:bodyPr>
          <a:lstStyle/>
          <a:p>
            <a:pPr algn="l"/>
            <a:r>
              <a:rPr lang="en-US" sz="3200" dirty="0">
                <a:solidFill>
                  <a:schemeClr val="tx1">
                    <a:lumMod val="65000"/>
                    <a:lumOff val="35000"/>
                  </a:schemeClr>
                </a:solidFill>
              </a:rPr>
              <a:t>Steps Involved in Training RBM</a:t>
            </a:r>
          </a:p>
        </p:txBody>
      </p:sp>
      <p:pic>
        <p:nvPicPr>
          <p:cNvPr id="11" name="Picture 10" descr="A close up of a logo&#10;&#10;Description automatically generated">
            <a:extLst>
              <a:ext uri="{FF2B5EF4-FFF2-40B4-BE49-F238E27FC236}">
                <a16:creationId xmlns:a16="http://schemas.microsoft.com/office/drawing/2014/main" id="{5E8C31B8-56EA-48A7-B5DA-D334DCDBDB3F}"/>
              </a:ext>
            </a:extLst>
          </p:cNvPr>
          <p:cNvPicPr>
            <a:picLocks noChangeAspect="1"/>
          </p:cNvPicPr>
          <p:nvPr/>
        </p:nvPicPr>
        <p:blipFill>
          <a:blip r:embed="rId4">
            <a:duotone>
              <a:schemeClr val="accent1">
                <a:shade val="45000"/>
                <a:satMod val="135000"/>
              </a:schemeClr>
              <a:prstClr val="white"/>
            </a:duotone>
            <a:alphaModFix amt="20000"/>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7732900" y="1803862"/>
            <a:ext cx="4169284" cy="5062703"/>
          </a:xfrm>
          <a:prstGeom prst="rect">
            <a:avLst/>
          </a:prstGeom>
        </p:spPr>
      </p:pic>
    </p:spTree>
    <p:extLst>
      <p:ext uri="{BB962C8B-B14F-4D97-AF65-F5344CB8AC3E}">
        <p14:creationId xmlns:p14="http://schemas.microsoft.com/office/powerpoint/2010/main" val="20777696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0BE3D13-5BE5-4B05-AFCF-2A2E059D2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562092-3AA7-4EF0-9007-C44F879A1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1AC85C80-0175-4214-A13D-03C224658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70108" y="985292"/>
            <a:ext cx="1345319" cy="1345319"/>
          </a:xfrm>
          <a:prstGeom prst="ellipse">
            <a:avLst/>
          </a:prstGeom>
          <a:solidFill>
            <a:schemeClr val="accent1">
              <a:lumMod val="40000"/>
              <a:lumOff val="6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60B620B-3E81-4075-BC12-D4FB3E299C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133" y="0"/>
            <a:ext cx="12189867" cy="6858000"/>
          </a:xfrm>
          <a:prstGeom prst="rect">
            <a:avLst/>
          </a:prstGeom>
        </p:spPr>
      </p:pic>
      <p:sp>
        <p:nvSpPr>
          <p:cNvPr id="3" name="Content Placeholder 2">
            <a:extLst>
              <a:ext uri="{FF2B5EF4-FFF2-40B4-BE49-F238E27FC236}">
                <a16:creationId xmlns:a16="http://schemas.microsoft.com/office/drawing/2014/main" id="{EBAD6EA7-2F29-4E89-8A0D-701477F7383A}"/>
              </a:ext>
            </a:extLst>
          </p:cNvPr>
          <p:cNvSpPr>
            <a:spLocks noGrp="1"/>
          </p:cNvSpPr>
          <p:nvPr>
            <p:ph idx="1"/>
          </p:nvPr>
        </p:nvSpPr>
        <p:spPr>
          <a:xfrm>
            <a:off x="2220740" y="2330611"/>
            <a:ext cx="7497772" cy="674299"/>
          </a:xfrm>
        </p:spPr>
        <p:txBody>
          <a:bodyPr anchor="t">
            <a:normAutofit/>
          </a:bodyPr>
          <a:lstStyle/>
          <a:p>
            <a:r>
              <a:rPr lang="en-US" sz="1600" dirty="0">
                <a:solidFill>
                  <a:srgbClr val="1F2D29"/>
                </a:solidFill>
                <a:latin typeface="Calibri Light" panose="020F0302020204030204" pitchFamily="34" charset="0"/>
                <a:cs typeface="Calibri Light" panose="020F0302020204030204" pitchFamily="34" charset="0"/>
              </a:rPr>
              <a:t>The following graph is obtained from Bernoulli-Bernoulli RBM on MNIST dataset.</a:t>
            </a:r>
          </a:p>
          <a:p>
            <a:endParaRPr lang="en-US" sz="1600" dirty="0">
              <a:solidFill>
                <a:srgbClr val="1F2D29"/>
              </a:solidFill>
            </a:endParaRPr>
          </a:p>
        </p:txBody>
      </p:sp>
      <p:sp>
        <p:nvSpPr>
          <p:cNvPr id="9" name="Title 1">
            <a:extLst>
              <a:ext uri="{FF2B5EF4-FFF2-40B4-BE49-F238E27FC236}">
                <a16:creationId xmlns:a16="http://schemas.microsoft.com/office/drawing/2014/main" id="{8A66ABF4-F3DC-4DBB-9389-B1116F0072E8}"/>
              </a:ext>
            </a:extLst>
          </p:cNvPr>
          <p:cNvSpPr>
            <a:spLocks noGrp="1"/>
          </p:cNvSpPr>
          <p:nvPr>
            <p:ph type="title"/>
          </p:nvPr>
        </p:nvSpPr>
        <p:spPr>
          <a:xfrm>
            <a:off x="2220740" y="1105477"/>
            <a:ext cx="7958137" cy="1308100"/>
          </a:xfrm>
        </p:spPr>
        <p:txBody>
          <a:bodyPr anchor="b">
            <a:normAutofit/>
          </a:bodyPr>
          <a:lstStyle/>
          <a:p>
            <a:pPr algn="l"/>
            <a:r>
              <a:rPr lang="en-IN" sz="3200" dirty="0">
                <a:solidFill>
                  <a:schemeClr val="tx1">
                    <a:lumMod val="65000"/>
                    <a:lumOff val="35000"/>
                  </a:schemeClr>
                </a:solidFill>
              </a:rPr>
              <a:t>Progress of Learning</a:t>
            </a:r>
            <a:br>
              <a:rPr lang="en-IN" sz="3200" dirty="0"/>
            </a:br>
            <a:endParaRPr lang="en-US" sz="3200" dirty="0">
              <a:solidFill>
                <a:schemeClr val="tx1">
                  <a:lumMod val="65000"/>
                  <a:lumOff val="35000"/>
                </a:schemeClr>
              </a:solidFill>
            </a:endParaRPr>
          </a:p>
        </p:txBody>
      </p:sp>
      <p:pic>
        <p:nvPicPr>
          <p:cNvPr id="11" name="Picture 10">
            <a:extLst>
              <a:ext uri="{FF2B5EF4-FFF2-40B4-BE49-F238E27FC236}">
                <a16:creationId xmlns:a16="http://schemas.microsoft.com/office/drawing/2014/main" id="{AE969FB5-6D57-4C7C-8C92-72A3A8734E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2819" y="2875448"/>
            <a:ext cx="3813978" cy="242104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a:extLst>
              <a:ext uri="{FF2B5EF4-FFF2-40B4-BE49-F238E27FC236}">
                <a16:creationId xmlns:a16="http://schemas.microsoft.com/office/drawing/2014/main" id="{8CE8F422-C2F6-4029-BC30-45CA00C4733D}"/>
              </a:ext>
            </a:extLst>
          </p:cNvPr>
          <p:cNvSpPr/>
          <p:nvPr/>
        </p:nvSpPr>
        <p:spPr>
          <a:xfrm>
            <a:off x="2442767" y="5429357"/>
            <a:ext cx="6096000" cy="584775"/>
          </a:xfrm>
          <a:prstGeom prst="rect">
            <a:avLst/>
          </a:prstGeom>
        </p:spPr>
        <p:txBody>
          <a:bodyPr>
            <a:spAutoFit/>
          </a:bodyPr>
          <a:lstStyle/>
          <a:p>
            <a:r>
              <a:rPr lang="en-IN" sz="1600" b="1" dirty="0">
                <a:latin typeface="Calibri Light" panose="020F0302020204030204" pitchFamily="34" charset="0"/>
                <a:cs typeface="Calibri Light" panose="020F0302020204030204" pitchFamily="34" charset="0"/>
              </a:rPr>
              <a:t>X-axis: </a:t>
            </a:r>
            <a:r>
              <a:rPr lang="en-IN" sz="1600" dirty="0">
                <a:latin typeface="Calibri Light" panose="020F0302020204030204" pitchFamily="34" charset="0"/>
                <a:cs typeface="Calibri Light" panose="020F0302020204030204" pitchFamily="34" charset="0"/>
              </a:rPr>
              <a:t>Number of Steps</a:t>
            </a:r>
          </a:p>
          <a:p>
            <a:r>
              <a:rPr lang="en-IN" sz="1600" b="1" dirty="0">
                <a:latin typeface="Calibri Light" panose="020F0302020204030204" pitchFamily="34" charset="0"/>
                <a:cs typeface="Calibri Light" panose="020F0302020204030204" pitchFamily="34" charset="0"/>
              </a:rPr>
              <a:t>Y-axis: </a:t>
            </a:r>
            <a:r>
              <a:rPr lang="en-IN" sz="1600" dirty="0">
                <a:latin typeface="Calibri Light" panose="020F0302020204030204" pitchFamily="34" charset="0"/>
                <a:cs typeface="Calibri Light" panose="020F0302020204030204" pitchFamily="34" charset="0"/>
              </a:rPr>
              <a:t>Train Error</a:t>
            </a:r>
          </a:p>
        </p:txBody>
      </p:sp>
      <p:pic>
        <p:nvPicPr>
          <p:cNvPr id="15" name="Picture 14" descr="A drawing of a cartoon character&#10;&#10;Description automatically generated">
            <a:extLst>
              <a:ext uri="{FF2B5EF4-FFF2-40B4-BE49-F238E27FC236}">
                <a16:creationId xmlns:a16="http://schemas.microsoft.com/office/drawing/2014/main" id="{725D2E18-9881-43B2-AC68-8C006C95F48F}"/>
              </a:ext>
            </a:extLst>
          </p:cNvPr>
          <p:cNvPicPr>
            <a:picLocks noChangeAspect="1"/>
          </p:cNvPicPr>
          <p:nvPr/>
        </p:nvPicPr>
        <p:blipFill rotWithShape="1">
          <a:blip r:embed="rId4">
            <a:duotone>
              <a:schemeClr val="accent1">
                <a:shade val="45000"/>
                <a:satMod val="135000"/>
              </a:schemeClr>
              <a:prstClr val="white"/>
            </a:duotone>
            <a:alphaModFix amt="20000"/>
          </a:blip>
          <a:srcRect l="-36043" t="962" r="36043" b="-962"/>
          <a:stretch/>
        </p:blipFill>
        <p:spPr>
          <a:xfrm>
            <a:off x="5877098" y="133345"/>
            <a:ext cx="6276612" cy="6724655"/>
          </a:xfrm>
          <a:prstGeom prst="rect">
            <a:avLst/>
          </a:prstGeom>
        </p:spPr>
      </p:pic>
    </p:spTree>
    <p:extLst>
      <p:ext uri="{BB962C8B-B14F-4D97-AF65-F5344CB8AC3E}">
        <p14:creationId xmlns:p14="http://schemas.microsoft.com/office/powerpoint/2010/main" val="32173909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0BE3D13-5BE5-4B05-AFCF-2A2E059D2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562092-3AA7-4EF0-9007-C44F879A1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1AC85C80-0175-4214-A13D-03C224658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70108" y="985292"/>
            <a:ext cx="1345319" cy="1345319"/>
          </a:xfrm>
          <a:prstGeom prst="ellipse">
            <a:avLst/>
          </a:prstGeom>
          <a:solidFill>
            <a:schemeClr val="accent1">
              <a:lumMod val="40000"/>
              <a:lumOff val="6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60B620B-3E81-4075-BC12-D4FB3E299C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133" y="0"/>
            <a:ext cx="12189867" cy="6858000"/>
          </a:xfrm>
          <a:prstGeom prst="rect">
            <a:avLst/>
          </a:prstGeom>
        </p:spPr>
      </p:pic>
      <p:sp>
        <p:nvSpPr>
          <p:cNvPr id="9" name="Title 1">
            <a:extLst>
              <a:ext uri="{FF2B5EF4-FFF2-40B4-BE49-F238E27FC236}">
                <a16:creationId xmlns:a16="http://schemas.microsoft.com/office/drawing/2014/main" id="{F4042DDF-72FC-4EDC-AC0D-E38CDA142CCF}"/>
              </a:ext>
            </a:extLst>
          </p:cNvPr>
          <p:cNvSpPr>
            <a:spLocks noGrp="1"/>
          </p:cNvSpPr>
          <p:nvPr>
            <p:ph type="title"/>
          </p:nvPr>
        </p:nvSpPr>
        <p:spPr>
          <a:xfrm>
            <a:off x="2191005" y="1833020"/>
            <a:ext cx="7809989" cy="921455"/>
          </a:xfrm>
        </p:spPr>
        <p:txBody>
          <a:bodyPr anchor="b">
            <a:normAutofit fontScale="90000"/>
          </a:bodyPr>
          <a:lstStyle/>
          <a:p>
            <a:pPr algn="l"/>
            <a:r>
              <a:rPr lang="en-IN" sz="3200" dirty="0">
                <a:solidFill>
                  <a:schemeClr val="tx1">
                    <a:lumMod val="65000"/>
                    <a:lumOff val="35000"/>
                  </a:schemeClr>
                </a:solidFill>
              </a:rPr>
              <a:t>Training RBM</a:t>
            </a:r>
            <a:br>
              <a:rPr lang="en-IN" sz="3200" dirty="0">
                <a:solidFill>
                  <a:schemeClr val="tx1">
                    <a:lumMod val="65000"/>
                    <a:lumOff val="35000"/>
                  </a:schemeClr>
                </a:solidFill>
              </a:rPr>
            </a:br>
            <a:br>
              <a:rPr lang="en-IN" sz="3200" dirty="0"/>
            </a:br>
            <a:endParaRPr lang="en-US" sz="3200" dirty="0">
              <a:solidFill>
                <a:schemeClr val="tx1">
                  <a:lumMod val="65000"/>
                  <a:lumOff val="35000"/>
                </a:schemeClr>
              </a:solidFill>
            </a:endParaRPr>
          </a:p>
        </p:txBody>
      </p:sp>
      <p:pic>
        <p:nvPicPr>
          <p:cNvPr id="13" name="Picture 12" descr="A picture containing night, computer, lit, green&#10;&#10;Description automatically generated">
            <a:extLst>
              <a:ext uri="{FF2B5EF4-FFF2-40B4-BE49-F238E27FC236}">
                <a16:creationId xmlns:a16="http://schemas.microsoft.com/office/drawing/2014/main" id="{E1201D4D-65A0-46BF-A63A-9BB2A7727C34}"/>
              </a:ext>
            </a:extLst>
          </p:cNvPr>
          <p:cNvPicPr>
            <a:picLocks noChangeAspect="1"/>
          </p:cNvPicPr>
          <p:nvPr/>
        </p:nvPicPr>
        <p:blipFill>
          <a:blip r:embed="rId3">
            <a:alphaModFix amt="5000"/>
            <a:duotone>
              <a:schemeClr val="accent3">
                <a:shade val="45000"/>
                <a:satMod val="135000"/>
              </a:schemeClr>
              <a:prstClr val="white"/>
            </a:duotone>
          </a:blip>
          <a:stretch>
            <a:fillRect/>
          </a:stretch>
        </p:blipFill>
        <p:spPr>
          <a:xfrm>
            <a:off x="964174" y="0"/>
            <a:ext cx="11225692" cy="6858000"/>
          </a:xfrm>
          <a:prstGeom prst="rect">
            <a:avLst/>
          </a:prstGeom>
        </p:spPr>
      </p:pic>
      <p:pic>
        <p:nvPicPr>
          <p:cNvPr id="17" name="Picture 16" descr="A picture containing night, computer, lit, green&#10;&#10;Description automatically generated">
            <a:extLst>
              <a:ext uri="{FF2B5EF4-FFF2-40B4-BE49-F238E27FC236}">
                <a16:creationId xmlns:a16="http://schemas.microsoft.com/office/drawing/2014/main" id="{48846F32-B493-412B-AAF6-3543E8E68F64}"/>
              </a:ext>
            </a:extLst>
          </p:cNvPr>
          <p:cNvPicPr>
            <a:picLocks noChangeAspect="1"/>
          </p:cNvPicPr>
          <p:nvPr/>
        </p:nvPicPr>
        <p:blipFill>
          <a:blip r:embed="rId3">
            <a:alphaModFix amt="5000"/>
            <a:duotone>
              <a:schemeClr val="accent3">
                <a:shade val="45000"/>
                <a:satMod val="135000"/>
              </a:schemeClr>
              <a:prstClr val="white"/>
            </a:duotone>
          </a:blip>
          <a:stretch>
            <a:fillRect/>
          </a:stretch>
        </p:blipFill>
        <p:spPr>
          <a:xfrm>
            <a:off x="966308" y="10420"/>
            <a:ext cx="11225692" cy="6858000"/>
          </a:xfrm>
          <a:prstGeom prst="rect">
            <a:avLst/>
          </a:prstGeom>
        </p:spPr>
      </p:pic>
      <p:pic>
        <p:nvPicPr>
          <p:cNvPr id="16" name="Picture 15" descr="A picture containing card, drawing, brick, table&#10;&#10;Description automatically generated">
            <a:extLst>
              <a:ext uri="{FF2B5EF4-FFF2-40B4-BE49-F238E27FC236}">
                <a16:creationId xmlns:a16="http://schemas.microsoft.com/office/drawing/2014/main" id="{A642E4B5-AFC9-4F5E-85F6-E43EBC65BEC7}"/>
              </a:ext>
            </a:extLst>
          </p:cNvPr>
          <p:cNvPicPr>
            <a:picLocks noChangeAspect="1"/>
          </p:cNvPicPr>
          <p:nvPr/>
        </p:nvPicPr>
        <p:blipFill>
          <a:blip r:embed="rId4">
            <a:duotone>
              <a:schemeClr val="accent1">
                <a:shade val="45000"/>
                <a:satMod val="135000"/>
              </a:schemeClr>
              <a:prstClr val="white"/>
            </a:duotone>
            <a:alphaModFix amt="35000"/>
          </a:blip>
          <a:stretch>
            <a:fillRect/>
          </a:stretch>
        </p:blipFill>
        <p:spPr>
          <a:xfrm rot="16200000">
            <a:off x="6849026" y="1488149"/>
            <a:ext cx="6847581" cy="3871280"/>
          </a:xfrm>
          <a:prstGeom prst="rect">
            <a:avLst/>
          </a:prstGeom>
          <a:ln>
            <a:noFill/>
          </a:ln>
          <a:effectLst>
            <a:softEdge rad="112500"/>
          </a:effectLst>
        </p:spPr>
      </p:pic>
      <p:sp>
        <p:nvSpPr>
          <p:cNvPr id="4" name="Rectangle 3">
            <a:extLst>
              <a:ext uri="{FF2B5EF4-FFF2-40B4-BE49-F238E27FC236}">
                <a16:creationId xmlns:a16="http://schemas.microsoft.com/office/drawing/2014/main" id="{19F3D080-F570-412B-8A32-A20012184396}"/>
              </a:ext>
            </a:extLst>
          </p:cNvPr>
          <p:cNvSpPr/>
          <p:nvPr/>
        </p:nvSpPr>
        <p:spPr>
          <a:xfrm>
            <a:off x="2191005" y="2598002"/>
            <a:ext cx="7391145" cy="3016210"/>
          </a:xfrm>
          <a:prstGeom prst="rect">
            <a:avLst/>
          </a:prstGeom>
        </p:spPr>
        <p:txBody>
          <a:bodyPr wrap="square">
            <a:spAutoFit/>
          </a:bodyPr>
          <a:lstStyle/>
          <a:p>
            <a:pPr marL="342900" indent="-342900">
              <a:buClr>
                <a:schemeClr val="accent2"/>
              </a:buClr>
              <a:buFont typeface="Wingdings" panose="05000000000000000000" pitchFamily="2" charset="2"/>
              <a:buChar char="q"/>
            </a:pPr>
            <a:r>
              <a:rPr lang="en-IN" sz="2000" dirty="0">
                <a:solidFill>
                  <a:schemeClr val="accent2">
                    <a:lumMod val="50000"/>
                  </a:schemeClr>
                </a:solidFill>
                <a:latin typeface="Calibri Light" panose="020F0302020204030204" pitchFamily="34" charset="0"/>
                <a:cs typeface="Calibri Light" panose="020F0302020204030204" pitchFamily="34" charset="0"/>
              </a:rPr>
              <a:t>Steps Involved</a:t>
            </a:r>
          </a:p>
          <a:p>
            <a:pPr>
              <a:buClr>
                <a:schemeClr val="accent2"/>
              </a:buClr>
            </a:pPr>
            <a:endParaRPr lang="en-IN" sz="2000" dirty="0">
              <a:latin typeface="Calibri Light" panose="020F0302020204030204" pitchFamily="34" charset="0"/>
              <a:cs typeface="Calibri Light" panose="020F0302020204030204" pitchFamily="34" charset="0"/>
            </a:endParaRPr>
          </a:p>
          <a:p>
            <a:pPr marL="742950" lvl="1" indent="-285750">
              <a:buClr>
                <a:schemeClr val="accent2"/>
              </a:buClr>
              <a:buFont typeface="Wingdings" panose="05000000000000000000" pitchFamily="2" charset="2"/>
              <a:buChar char="§"/>
            </a:pPr>
            <a:r>
              <a:rPr lang="en-IN" sz="1600" dirty="0">
                <a:latin typeface="Calibri Light" panose="020F0302020204030204" pitchFamily="34" charset="0"/>
                <a:cs typeface="Calibri Light" panose="020F0302020204030204" pitchFamily="34" charset="0"/>
              </a:rPr>
              <a:t>Monitoring the overfitting</a:t>
            </a:r>
          </a:p>
          <a:p>
            <a:pPr marL="742950" lvl="1" indent="-285750">
              <a:buClr>
                <a:schemeClr val="accent2"/>
              </a:buClr>
              <a:buFont typeface="Wingdings" panose="05000000000000000000" pitchFamily="2" charset="2"/>
              <a:buChar char="§"/>
            </a:pPr>
            <a:endParaRPr lang="en-IN" sz="1600" dirty="0">
              <a:latin typeface="Calibri Light" panose="020F0302020204030204" pitchFamily="34" charset="0"/>
              <a:cs typeface="Calibri Light" panose="020F0302020204030204" pitchFamily="34" charset="0"/>
            </a:endParaRPr>
          </a:p>
          <a:p>
            <a:pPr marL="742950" lvl="1" indent="-285750">
              <a:buClr>
                <a:schemeClr val="accent2"/>
              </a:buClr>
              <a:buFont typeface="Wingdings" panose="05000000000000000000" pitchFamily="2" charset="2"/>
              <a:buChar char="§"/>
            </a:pPr>
            <a:r>
              <a:rPr lang="en-IN" sz="1600" dirty="0">
                <a:latin typeface="Calibri Light" panose="020F0302020204030204" pitchFamily="34" charset="0"/>
                <a:cs typeface="Calibri Light" panose="020F0302020204030204" pitchFamily="34" charset="0"/>
              </a:rPr>
              <a:t>The learning rate</a:t>
            </a:r>
          </a:p>
          <a:p>
            <a:pPr marL="742950" lvl="1" indent="-285750">
              <a:buClr>
                <a:schemeClr val="accent2"/>
              </a:buClr>
              <a:buFont typeface="Wingdings" panose="05000000000000000000" pitchFamily="2" charset="2"/>
              <a:buChar char="§"/>
            </a:pPr>
            <a:endParaRPr lang="en-IN" sz="1600" dirty="0">
              <a:latin typeface="Calibri Light" panose="020F0302020204030204" pitchFamily="34" charset="0"/>
              <a:cs typeface="Calibri Light" panose="020F0302020204030204" pitchFamily="34" charset="0"/>
            </a:endParaRPr>
          </a:p>
          <a:p>
            <a:pPr marL="742950" lvl="1" indent="-285750">
              <a:buClr>
                <a:schemeClr val="accent2"/>
              </a:buClr>
              <a:buFont typeface="Wingdings" panose="05000000000000000000" pitchFamily="2" charset="2"/>
              <a:buChar char="§"/>
            </a:pPr>
            <a:r>
              <a:rPr lang="en-IN" sz="1600" dirty="0">
                <a:latin typeface="Calibri Light" panose="020F0302020204030204" pitchFamily="34" charset="0"/>
                <a:cs typeface="Calibri Light" panose="020F0302020204030204" pitchFamily="34" charset="0"/>
              </a:rPr>
              <a:t>The initial values of the weights and biases </a:t>
            </a:r>
          </a:p>
          <a:p>
            <a:pPr lvl="1">
              <a:buClr>
                <a:schemeClr val="accent2"/>
              </a:buClr>
            </a:pPr>
            <a:r>
              <a:rPr lang="en-IN" sz="800" dirty="0">
                <a:solidFill>
                  <a:schemeClr val="accent2">
                    <a:lumMod val="50000"/>
                  </a:schemeClr>
                </a:solidFill>
                <a:latin typeface="Calibri Light" panose="020F0302020204030204" pitchFamily="34" charset="0"/>
                <a:cs typeface="Calibri Light" panose="020F0302020204030204" pitchFamily="34" charset="0"/>
              </a:rPr>
              <a:t>            (</a:t>
            </a:r>
            <a:r>
              <a:rPr lang="en-IN" sz="1100" dirty="0">
                <a:solidFill>
                  <a:schemeClr val="accent2">
                    <a:lumMod val="50000"/>
                  </a:schemeClr>
                </a:solidFill>
                <a:latin typeface="Calibri Light" panose="020F0302020204030204" pitchFamily="34" charset="0"/>
                <a:cs typeface="Calibri Light" panose="020F0302020204030204" pitchFamily="34" charset="0"/>
              </a:rPr>
              <a:t>small random values chosen from a zero-mean Gaussian with a SD of 0.01)</a:t>
            </a:r>
          </a:p>
          <a:p>
            <a:pPr lvl="1">
              <a:buClr>
                <a:schemeClr val="accent2"/>
              </a:buClr>
            </a:pPr>
            <a:endParaRPr lang="en-IN" sz="1100" dirty="0">
              <a:latin typeface="Calibri Light" panose="020F0302020204030204" pitchFamily="34" charset="0"/>
              <a:cs typeface="Calibri Light" panose="020F0302020204030204" pitchFamily="34" charset="0"/>
            </a:endParaRPr>
          </a:p>
          <a:p>
            <a:pPr marL="742950" lvl="1" indent="-285750">
              <a:buClr>
                <a:schemeClr val="accent2"/>
              </a:buClr>
              <a:buFont typeface="Wingdings" panose="05000000000000000000" pitchFamily="2" charset="2"/>
              <a:buChar char="§"/>
            </a:pPr>
            <a:r>
              <a:rPr lang="en-IN" sz="1600" dirty="0">
                <a:latin typeface="Calibri Light" panose="020F0302020204030204" pitchFamily="34" charset="0"/>
                <a:cs typeface="Calibri Light" panose="020F0302020204030204" pitchFamily="34" charset="0"/>
              </a:rPr>
              <a:t>Momentum</a:t>
            </a:r>
          </a:p>
          <a:p>
            <a:pPr marL="742950" lvl="1" indent="-285750">
              <a:buClr>
                <a:schemeClr val="accent2"/>
              </a:buClr>
              <a:buFont typeface="Wingdings" panose="05000000000000000000" pitchFamily="2" charset="2"/>
              <a:buChar char="§"/>
            </a:pPr>
            <a:endParaRPr lang="en-IN" sz="1600" dirty="0">
              <a:latin typeface="Calibri Light" panose="020F0302020204030204" pitchFamily="34" charset="0"/>
              <a:cs typeface="Calibri Light" panose="020F0302020204030204" pitchFamily="34" charset="0"/>
            </a:endParaRPr>
          </a:p>
          <a:p>
            <a:pPr marL="742950" lvl="1" indent="-285750">
              <a:buClr>
                <a:schemeClr val="accent2"/>
              </a:buClr>
              <a:buFont typeface="Wingdings" panose="05000000000000000000" pitchFamily="2" charset="2"/>
              <a:buChar char="§"/>
            </a:pPr>
            <a:r>
              <a:rPr lang="en-IN" sz="1600" dirty="0">
                <a:latin typeface="Calibri Light" panose="020F0302020204030204" pitchFamily="34" charset="0"/>
                <a:cs typeface="Calibri Light" panose="020F0302020204030204" pitchFamily="34" charset="0"/>
              </a:rPr>
              <a:t>Weight Decay </a:t>
            </a:r>
            <a:r>
              <a:rPr lang="en-IN" sz="1100" dirty="0">
                <a:solidFill>
                  <a:schemeClr val="accent2">
                    <a:lumMod val="50000"/>
                  </a:schemeClr>
                </a:solidFill>
                <a:latin typeface="Calibri Light" panose="020F0302020204030204" pitchFamily="34" charset="0"/>
                <a:cs typeface="Calibri Light" panose="020F0302020204030204" pitchFamily="34" charset="0"/>
              </a:rPr>
              <a:t>(typically range from 0.01 to 0.00001)</a:t>
            </a:r>
          </a:p>
        </p:txBody>
      </p:sp>
    </p:spTree>
    <p:extLst>
      <p:ext uri="{BB962C8B-B14F-4D97-AF65-F5344CB8AC3E}">
        <p14:creationId xmlns:p14="http://schemas.microsoft.com/office/powerpoint/2010/main" val="17916948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fade">
                                      <p:cBhvr>
                                        <p:cTn id="15" dur="500"/>
                                        <p:tgtEl>
                                          <p:spTgt spid="4">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6" end="6"/>
                                            </p:txEl>
                                          </p:spTgt>
                                        </p:tgtEl>
                                        <p:attrNameLst>
                                          <p:attrName>style.visibility</p:attrName>
                                        </p:attrNameLst>
                                      </p:cBhvr>
                                      <p:to>
                                        <p:strVal val="visible"/>
                                      </p:to>
                                    </p:set>
                                    <p:animEffect transition="in" filter="fade">
                                      <p:cBhvr>
                                        <p:cTn id="18" dur="500"/>
                                        <p:tgtEl>
                                          <p:spTgt spid="4">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animEffect transition="in" filter="fade">
                                      <p:cBhvr>
                                        <p:cTn id="21" dur="500"/>
                                        <p:tgtEl>
                                          <p:spTgt spid="4">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9" end="9"/>
                                            </p:txEl>
                                          </p:spTgt>
                                        </p:tgtEl>
                                        <p:attrNameLst>
                                          <p:attrName>style.visibility</p:attrName>
                                        </p:attrNameLst>
                                      </p:cBhvr>
                                      <p:to>
                                        <p:strVal val="visible"/>
                                      </p:to>
                                    </p:set>
                                    <p:animEffect transition="in" filter="fade">
                                      <p:cBhvr>
                                        <p:cTn id="24" dur="500"/>
                                        <p:tgtEl>
                                          <p:spTgt spid="4">
                                            <p:txEl>
                                              <p:pRg st="9" end="9"/>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11" end="11"/>
                                            </p:txEl>
                                          </p:spTgt>
                                        </p:tgtEl>
                                        <p:attrNameLst>
                                          <p:attrName>style.visibility</p:attrName>
                                        </p:attrNameLst>
                                      </p:cBhvr>
                                      <p:to>
                                        <p:strVal val="visible"/>
                                      </p:to>
                                    </p:set>
                                    <p:animEffect transition="in" filter="fade">
                                      <p:cBhvr>
                                        <p:cTn id="27"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0BE3D13-5BE5-4B05-AFCF-2A2E059D2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562092-3AA7-4EF0-9007-C44F879A1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1AC85C80-0175-4214-A13D-03C224658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70108" y="985292"/>
            <a:ext cx="1345319" cy="1345319"/>
          </a:xfrm>
          <a:prstGeom prst="ellipse">
            <a:avLst/>
          </a:prstGeom>
          <a:solidFill>
            <a:schemeClr val="accent1">
              <a:lumMod val="40000"/>
              <a:lumOff val="6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60B620B-3E81-4075-BC12-D4FB3E299C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133" y="0"/>
            <a:ext cx="12189867" cy="6858000"/>
          </a:xfrm>
          <a:prstGeom prst="rect">
            <a:avLst/>
          </a:prstGeom>
        </p:spPr>
      </p:pic>
      <p:pic>
        <p:nvPicPr>
          <p:cNvPr id="20" name="Picture 19" descr="A picture containing building, floor&#10;&#10;Description automatically generated">
            <a:extLst>
              <a:ext uri="{FF2B5EF4-FFF2-40B4-BE49-F238E27FC236}">
                <a16:creationId xmlns:a16="http://schemas.microsoft.com/office/drawing/2014/main" id="{9A88929A-52C5-4B17-BCAE-0FBD4266DDD7}"/>
              </a:ext>
            </a:extLst>
          </p:cNvPr>
          <p:cNvPicPr>
            <a:picLocks noChangeAspect="1"/>
          </p:cNvPicPr>
          <p:nvPr/>
        </p:nvPicPr>
        <p:blipFill>
          <a:blip r:embed="rId3">
            <a:duotone>
              <a:schemeClr val="accent2">
                <a:shade val="45000"/>
                <a:satMod val="135000"/>
              </a:schemeClr>
              <a:prstClr val="white"/>
            </a:duotone>
            <a:alphaModFix amt="20000"/>
          </a:blip>
          <a:stretch>
            <a:fillRect/>
          </a:stretch>
        </p:blipFill>
        <p:spPr>
          <a:xfrm>
            <a:off x="964174" y="0"/>
            <a:ext cx="11225693" cy="6837893"/>
          </a:xfrm>
          <a:prstGeom prst="rect">
            <a:avLst/>
          </a:prstGeom>
        </p:spPr>
      </p:pic>
      <p:sp>
        <p:nvSpPr>
          <p:cNvPr id="9" name="Title 1">
            <a:extLst>
              <a:ext uri="{FF2B5EF4-FFF2-40B4-BE49-F238E27FC236}">
                <a16:creationId xmlns:a16="http://schemas.microsoft.com/office/drawing/2014/main" id="{2172F465-DDC6-4385-B768-297635E3CC6A}"/>
              </a:ext>
            </a:extLst>
          </p:cNvPr>
          <p:cNvSpPr>
            <a:spLocks noGrp="1"/>
          </p:cNvSpPr>
          <p:nvPr>
            <p:ph type="title"/>
          </p:nvPr>
        </p:nvSpPr>
        <p:spPr>
          <a:xfrm>
            <a:off x="2245783" y="1108075"/>
            <a:ext cx="7958137" cy="1308100"/>
          </a:xfrm>
        </p:spPr>
        <p:txBody>
          <a:bodyPr anchor="b">
            <a:normAutofit/>
          </a:bodyPr>
          <a:lstStyle/>
          <a:p>
            <a:pPr algn="l"/>
            <a:r>
              <a:rPr lang="en-IN" sz="3200" dirty="0">
                <a:solidFill>
                  <a:schemeClr val="tx1">
                    <a:lumMod val="65000"/>
                    <a:lumOff val="35000"/>
                  </a:schemeClr>
                </a:solidFill>
              </a:rPr>
              <a:t>Results on MNIST Dataset</a:t>
            </a:r>
            <a:br>
              <a:rPr lang="en-IN" sz="3200" dirty="0"/>
            </a:br>
            <a:endParaRPr lang="en-US" sz="3200" dirty="0">
              <a:solidFill>
                <a:schemeClr val="tx1">
                  <a:lumMod val="65000"/>
                  <a:lumOff val="35000"/>
                </a:schemeClr>
              </a:solidFill>
            </a:endParaRPr>
          </a:p>
        </p:txBody>
      </p:sp>
      <p:sp>
        <p:nvSpPr>
          <p:cNvPr id="11" name="TextBox 3">
            <a:extLst>
              <a:ext uri="{FF2B5EF4-FFF2-40B4-BE49-F238E27FC236}">
                <a16:creationId xmlns:a16="http://schemas.microsoft.com/office/drawing/2014/main" id="{2391254B-9331-499B-A231-4F2EA6388D6F}"/>
              </a:ext>
            </a:extLst>
          </p:cNvPr>
          <p:cNvSpPr txBox="1"/>
          <p:nvPr/>
        </p:nvSpPr>
        <p:spPr>
          <a:xfrm>
            <a:off x="2231089" y="2342522"/>
            <a:ext cx="8772525"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1600" dirty="0">
                <a:solidFill>
                  <a:schemeClr val="accent2">
                    <a:lumMod val="50000"/>
                  </a:schemeClr>
                </a:solidFill>
                <a:latin typeface="Calibri Light" panose="020F0302020204030204" pitchFamily="34" charset="0"/>
                <a:cs typeface="Calibri Light" panose="020F0302020204030204" pitchFamily="34" charset="0"/>
              </a:rPr>
              <a:t>Number of Samples trained on each step displayed with the Reconstruction error:</a:t>
            </a:r>
          </a:p>
        </p:txBody>
      </p:sp>
      <p:pic>
        <p:nvPicPr>
          <p:cNvPr id="15" name="Picture 14">
            <a:extLst>
              <a:ext uri="{FF2B5EF4-FFF2-40B4-BE49-F238E27FC236}">
                <a16:creationId xmlns:a16="http://schemas.microsoft.com/office/drawing/2014/main" id="{D380C368-1A7B-46BB-B3DB-BDA6612AAC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5783" y="2652156"/>
            <a:ext cx="8132532" cy="16112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Box 7">
            <a:extLst>
              <a:ext uri="{FF2B5EF4-FFF2-40B4-BE49-F238E27FC236}">
                <a16:creationId xmlns:a16="http://schemas.microsoft.com/office/drawing/2014/main" id="{6E577197-1AD5-4B49-B3BC-14276E0F44A6}"/>
              </a:ext>
            </a:extLst>
          </p:cNvPr>
          <p:cNvSpPr txBox="1"/>
          <p:nvPr/>
        </p:nvSpPr>
        <p:spPr>
          <a:xfrm>
            <a:off x="2231089" y="4272821"/>
            <a:ext cx="4786973"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1600" dirty="0">
                <a:solidFill>
                  <a:schemeClr val="accent2">
                    <a:lumMod val="50000"/>
                  </a:schemeClr>
                </a:solidFill>
                <a:latin typeface="Calibri Light" panose="020F0302020204030204" pitchFamily="34" charset="0"/>
                <a:cs typeface="Calibri Light" panose="020F0302020204030204" pitchFamily="34" charset="0"/>
              </a:rPr>
              <a:t>Feature Table:</a:t>
            </a:r>
          </a:p>
        </p:txBody>
      </p:sp>
      <p:pic>
        <p:nvPicPr>
          <p:cNvPr id="17" name="Picture 16">
            <a:extLst>
              <a:ext uri="{FF2B5EF4-FFF2-40B4-BE49-F238E27FC236}">
                <a16:creationId xmlns:a16="http://schemas.microsoft.com/office/drawing/2014/main" id="{0C314B53-A693-44AC-BE28-1B4D2D0771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1089" y="4621889"/>
            <a:ext cx="3237044" cy="19770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8">
            <a:extLst>
              <a:ext uri="{FF2B5EF4-FFF2-40B4-BE49-F238E27FC236}">
                <a16:creationId xmlns:a16="http://schemas.microsoft.com/office/drawing/2014/main" id="{862FC73C-2F8D-402E-A17E-D97A04B897E6}"/>
              </a:ext>
            </a:extLst>
          </p:cNvPr>
          <p:cNvSpPr txBox="1"/>
          <p:nvPr/>
        </p:nvSpPr>
        <p:spPr>
          <a:xfrm>
            <a:off x="6499764" y="4277403"/>
            <a:ext cx="3476530"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1600" dirty="0">
                <a:solidFill>
                  <a:schemeClr val="accent2">
                    <a:lumMod val="50000"/>
                  </a:schemeClr>
                </a:solidFill>
                <a:latin typeface="Calibri Light" panose="020F0302020204030204" pitchFamily="34" charset="0"/>
                <a:cs typeface="Calibri Light" panose="020F0302020204030204" pitchFamily="34" charset="0"/>
              </a:rPr>
              <a:t>Reconstruction</a:t>
            </a:r>
            <a:r>
              <a:rPr lang="en-IN" sz="1600" dirty="0">
                <a:solidFill>
                  <a:schemeClr val="accent2">
                    <a:lumMod val="75000"/>
                  </a:schemeClr>
                </a:solidFill>
                <a:latin typeface="Calibri Light" panose="020F0302020204030204" pitchFamily="34" charset="0"/>
                <a:cs typeface="Calibri Light" panose="020F0302020204030204" pitchFamily="34" charset="0"/>
              </a:rPr>
              <a:t>:</a:t>
            </a:r>
          </a:p>
        </p:txBody>
      </p:sp>
      <p:pic>
        <p:nvPicPr>
          <p:cNvPr id="19" name="Picture 18">
            <a:extLst>
              <a:ext uri="{FF2B5EF4-FFF2-40B4-BE49-F238E27FC236}">
                <a16:creationId xmlns:a16="http://schemas.microsoft.com/office/drawing/2014/main" id="{C9A1284B-B67E-49B7-8DF9-1B89C4FDE6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9764" y="4652631"/>
            <a:ext cx="2157819" cy="19976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80347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28EFE003-9D09-41C6-96F7-08F412E93E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53" name="Picture 52">
            <a:extLst>
              <a:ext uri="{FF2B5EF4-FFF2-40B4-BE49-F238E27FC236}">
                <a16:creationId xmlns:a16="http://schemas.microsoft.com/office/drawing/2014/main" id="{6C1CA64A-BFC0-4049-8FD1-6EB8DD837F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55" name="Rectangle 54">
            <a:extLst>
              <a:ext uri="{FF2B5EF4-FFF2-40B4-BE49-F238E27FC236}">
                <a16:creationId xmlns:a16="http://schemas.microsoft.com/office/drawing/2014/main" id="{8813CE82-4287-411D-B8F5-A58090D4B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 name="Rectangle 56">
            <a:extLst>
              <a:ext uri="{FF2B5EF4-FFF2-40B4-BE49-F238E27FC236}">
                <a16:creationId xmlns:a16="http://schemas.microsoft.com/office/drawing/2014/main" id="{C5805B62-836B-4F13-A8A3-9A7A777F1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 name="Rectangle 58">
            <a:extLst>
              <a:ext uri="{FF2B5EF4-FFF2-40B4-BE49-F238E27FC236}">
                <a16:creationId xmlns:a16="http://schemas.microsoft.com/office/drawing/2014/main" id="{E350C9C4-B7EA-40F9-8843-F4A4DE82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Rectangle 60">
            <a:extLst>
              <a:ext uri="{FF2B5EF4-FFF2-40B4-BE49-F238E27FC236}">
                <a16:creationId xmlns:a16="http://schemas.microsoft.com/office/drawing/2014/main" id="{E88478B5-006E-4BCA-A7DA-DF072F7108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TextBox 62">
            <a:extLst>
              <a:ext uri="{FF2B5EF4-FFF2-40B4-BE49-F238E27FC236}">
                <a16:creationId xmlns:a16="http://schemas.microsoft.com/office/drawing/2014/main" id="{0DB4D67F-8650-405B-AB50-BDCC56407ADC}"/>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65" name="Rectangle 64">
            <a:extLst>
              <a:ext uri="{FF2B5EF4-FFF2-40B4-BE49-F238E27FC236}">
                <a16:creationId xmlns:a16="http://schemas.microsoft.com/office/drawing/2014/main" id="{6741F26B-5662-46E9-BA34-E1EA6888C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66">
            <a:extLst>
              <a:ext uri="{FF2B5EF4-FFF2-40B4-BE49-F238E27FC236}">
                <a16:creationId xmlns:a16="http://schemas.microsoft.com/office/drawing/2014/main" id="{A00C699C-2FCE-4888-85C0-92F561F076E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69" name="Picture 68">
            <a:extLst>
              <a:ext uri="{FF2B5EF4-FFF2-40B4-BE49-F238E27FC236}">
                <a16:creationId xmlns:a16="http://schemas.microsoft.com/office/drawing/2014/main" id="{0D9D21A2-C6DC-4420-A998-394B54B92CA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71" name="Rectangle 70">
            <a:extLst>
              <a:ext uri="{FF2B5EF4-FFF2-40B4-BE49-F238E27FC236}">
                <a16:creationId xmlns:a16="http://schemas.microsoft.com/office/drawing/2014/main" id="{FBF6AC96-8EDA-41FE-8CF3-AC33BBE12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84884DE0-EB44-4D23-840A-27068C5C8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FD5C2E9-C672-4AB6-A854-94852F9AF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761" y="0"/>
            <a:ext cx="57410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F73D6DB-4677-4CD3-A95E-4780EBDF23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0991" y="1202559"/>
            <a:ext cx="5113766" cy="1853740"/>
          </a:xfrm>
          <a:prstGeom prst="rect">
            <a:avLst/>
          </a:prstGeom>
          <a:ln w="12700">
            <a:noFill/>
          </a:ln>
        </p:spPr>
      </p:pic>
      <p:sp>
        <p:nvSpPr>
          <p:cNvPr id="77" name="Rectangle 76">
            <a:extLst>
              <a:ext uri="{FF2B5EF4-FFF2-40B4-BE49-F238E27FC236}">
                <a16:creationId xmlns:a16="http://schemas.microsoft.com/office/drawing/2014/main" id="{042896B0-30E7-4BC5-AA47-7B9BD17E07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8123" y="0"/>
            <a:ext cx="463972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68CC014-7191-475B-8157-013E5D18207D}"/>
              </a:ext>
            </a:extLst>
          </p:cNvPr>
          <p:cNvSpPr>
            <a:spLocks noGrp="1"/>
          </p:cNvSpPr>
          <p:nvPr>
            <p:ph type="title"/>
          </p:nvPr>
        </p:nvSpPr>
        <p:spPr>
          <a:xfrm>
            <a:off x="7621992" y="2779774"/>
            <a:ext cx="3249017" cy="2268559"/>
          </a:xfrm>
        </p:spPr>
        <p:txBody>
          <a:bodyPr vert="horz" lIns="91440" tIns="45720" rIns="91440" bIns="45720" rtlCol="0" anchor="t">
            <a:normAutofit/>
          </a:bodyPr>
          <a:lstStyle/>
          <a:p>
            <a:r>
              <a:rPr lang="en-US" sz="4200" dirty="0"/>
              <a:t>Applications of RBM</a:t>
            </a:r>
            <a:br>
              <a:rPr lang="en-US" sz="4200" dirty="0"/>
            </a:br>
            <a:endParaRPr lang="en-US" sz="4200" dirty="0"/>
          </a:p>
        </p:txBody>
      </p:sp>
      <p:sp>
        <p:nvSpPr>
          <p:cNvPr id="79" name="Rectangle 78">
            <a:extLst>
              <a:ext uri="{FF2B5EF4-FFF2-40B4-BE49-F238E27FC236}">
                <a16:creationId xmlns:a16="http://schemas.microsoft.com/office/drawing/2014/main" id="{2E0E8C1E-3A1B-4EB7-9A68-0C9B1A69C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1223" y="233853"/>
            <a:ext cx="5271494" cy="3783915"/>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1DDDE1A-9BBC-4CA7-A7A4-1F57580851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0991" y="4768565"/>
            <a:ext cx="2401000" cy="1260524"/>
          </a:xfrm>
          <a:prstGeom prst="rect">
            <a:avLst/>
          </a:prstGeom>
          <a:ln w="12700">
            <a:noFill/>
          </a:ln>
        </p:spPr>
      </p:pic>
      <p:sp>
        <p:nvSpPr>
          <p:cNvPr id="81" name="Rectangle 80">
            <a:extLst>
              <a:ext uri="{FF2B5EF4-FFF2-40B4-BE49-F238E27FC236}">
                <a16:creationId xmlns:a16="http://schemas.microsoft.com/office/drawing/2014/main" id="{790F9806-D2D0-4BB6-AE46-C2D5A7704C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3032" y="4185805"/>
            <a:ext cx="2550660" cy="2419414"/>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72556E53-F1BB-4E14-A82E-0FBA1AEC3D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9154" y="4707096"/>
            <a:ext cx="2395604" cy="1383461"/>
          </a:xfrm>
          <a:prstGeom prst="rect">
            <a:avLst/>
          </a:prstGeom>
          <a:ln w="12700">
            <a:noFill/>
          </a:ln>
        </p:spPr>
      </p:pic>
      <p:sp>
        <p:nvSpPr>
          <p:cNvPr id="83" name="Rectangle 82">
            <a:extLst>
              <a:ext uri="{FF2B5EF4-FFF2-40B4-BE49-F238E27FC236}">
                <a16:creationId xmlns:a16="http://schemas.microsoft.com/office/drawing/2014/main" id="{C98B89B6-5A6A-4A6F-B2F3-85BF7B755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62004" y="4185805"/>
            <a:ext cx="2550712" cy="2419414"/>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C476FAFB-9B3A-4A88-9A75-15BDFF7C0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54774DA-3B81-4E12-B9FB-6E49F003939A}"/>
              </a:ext>
            </a:extLst>
          </p:cNvPr>
          <p:cNvSpPr/>
          <p:nvPr/>
        </p:nvSpPr>
        <p:spPr>
          <a:xfrm>
            <a:off x="1188525" y="3260134"/>
            <a:ext cx="5297322" cy="463851"/>
          </a:xfrm>
          <a:prstGeom prst="rect">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5400000" scaled="1"/>
            <a:tileRect/>
          </a:gradFill>
          <a:ln>
            <a:noFill/>
          </a:ln>
        </p:spPr>
        <p:txBody>
          <a:bodyPr wrap="square">
            <a:normAutofit/>
          </a:bodyPr>
          <a:lstStyle/>
          <a:p>
            <a:pPr algn="ctr">
              <a:lnSpc>
                <a:spcPct val="90000"/>
              </a:lnSpc>
              <a:spcAft>
                <a:spcPts val="600"/>
              </a:spcAft>
            </a:pPr>
            <a:r>
              <a:rPr lang="en-IN" sz="1600" dirty="0">
                <a:solidFill>
                  <a:schemeClr val="bg1">
                    <a:lumMod val="65000"/>
                    <a:lumOff val="35000"/>
                  </a:schemeClr>
                </a:solidFill>
                <a:latin typeface="Calibri Light" panose="020F0302020204030204" pitchFamily="34" charset="0"/>
                <a:cs typeface="Calibri Light" panose="020F0302020204030204" pitchFamily="34" charset="0"/>
              </a:rPr>
              <a:t>Dimensionality Reduction</a:t>
            </a:r>
            <a:endParaRPr lang="en-US" sz="1600" dirty="0">
              <a:solidFill>
                <a:schemeClr val="bg1">
                  <a:lumMod val="65000"/>
                  <a:lumOff val="35000"/>
                </a:schemeClr>
              </a:solidFill>
              <a:latin typeface="Calibri Light" panose="020F0302020204030204" pitchFamily="34" charset="0"/>
              <a:cs typeface="Calibri Light" panose="020F0302020204030204" pitchFamily="34" charset="0"/>
            </a:endParaRPr>
          </a:p>
        </p:txBody>
      </p:sp>
      <p:sp>
        <p:nvSpPr>
          <p:cNvPr id="5" name="Rectangle 4">
            <a:extLst>
              <a:ext uri="{FF2B5EF4-FFF2-40B4-BE49-F238E27FC236}">
                <a16:creationId xmlns:a16="http://schemas.microsoft.com/office/drawing/2014/main" id="{7E214016-2F3B-4913-BC19-063F56B2B05C}"/>
              </a:ext>
            </a:extLst>
          </p:cNvPr>
          <p:cNvSpPr/>
          <p:nvPr/>
        </p:nvSpPr>
        <p:spPr>
          <a:xfrm>
            <a:off x="1302180" y="6061312"/>
            <a:ext cx="2501511" cy="544270"/>
          </a:xfrm>
          <a:prstGeom prst="rect">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5400000" scaled="1"/>
            <a:tileRect/>
          </a:gradFill>
          <a:ln>
            <a:noFill/>
          </a:ln>
        </p:spPr>
        <p:txBody>
          <a:bodyPr wrap="square">
            <a:normAutofit/>
          </a:bodyPr>
          <a:lstStyle/>
          <a:p>
            <a:pPr algn="ctr">
              <a:lnSpc>
                <a:spcPct val="90000"/>
              </a:lnSpc>
              <a:spcAft>
                <a:spcPts val="600"/>
              </a:spcAft>
            </a:pPr>
            <a:r>
              <a:rPr lang="en-US" sz="1600" dirty="0">
                <a:solidFill>
                  <a:schemeClr val="bg1">
                    <a:lumMod val="65000"/>
                    <a:lumOff val="35000"/>
                  </a:schemeClr>
                </a:solidFill>
                <a:latin typeface="Calibri Light" panose="020F0302020204030204" pitchFamily="34" charset="0"/>
                <a:cs typeface="Calibri Light" panose="020F0302020204030204" pitchFamily="34" charset="0"/>
              </a:rPr>
              <a:t>Collaborative filtering</a:t>
            </a:r>
          </a:p>
        </p:txBody>
      </p:sp>
      <p:sp>
        <p:nvSpPr>
          <p:cNvPr id="29" name="Rectangle 28">
            <a:extLst>
              <a:ext uri="{FF2B5EF4-FFF2-40B4-BE49-F238E27FC236}">
                <a16:creationId xmlns:a16="http://schemas.microsoft.com/office/drawing/2014/main" id="{C05B6DD7-5CA6-4357-BCFD-DDB71A87E58F}"/>
              </a:ext>
            </a:extLst>
          </p:cNvPr>
          <p:cNvSpPr/>
          <p:nvPr/>
        </p:nvSpPr>
        <p:spPr>
          <a:xfrm>
            <a:off x="3972004" y="6061312"/>
            <a:ext cx="2550660" cy="550536"/>
          </a:xfrm>
          <a:prstGeom prst="rect">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5400000" scaled="1"/>
            <a:tileRect/>
          </a:gradFill>
          <a:ln>
            <a:noFill/>
          </a:ln>
        </p:spPr>
        <p:txBody>
          <a:bodyPr wrap="square" anchor="ctr">
            <a:normAutofit fontScale="92500" lnSpcReduction="20000"/>
          </a:bodyPr>
          <a:lstStyle/>
          <a:p>
            <a:pPr algn="ctr">
              <a:lnSpc>
                <a:spcPct val="90000"/>
              </a:lnSpc>
              <a:spcAft>
                <a:spcPts val="600"/>
              </a:spcAft>
            </a:pPr>
            <a:r>
              <a:rPr lang="en-IN" dirty="0">
                <a:solidFill>
                  <a:schemeClr val="bg1">
                    <a:lumMod val="65000"/>
                    <a:lumOff val="35000"/>
                  </a:schemeClr>
                </a:solidFill>
                <a:latin typeface="Calibri Light" panose="020F0302020204030204" pitchFamily="34" charset="0"/>
                <a:cs typeface="Calibri Light" panose="020F0302020204030204" pitchFamily="34" charset="0"/>
              </a:rPr>
              <a:t>Topic Modelling</a:t>
            </a:r>
            <a:r>
              <a:rPr lang="en-IN" sz="1600" dirty="0">
                <a:solidFill>
                  <a:srgbClr val="FFFFFF"/>
                </a:solidFill>
              </a:rPr>
              <a:t>	</a:t>
            </a:r>
            <a:endParaRPr lang="en-US" sz="1700" dirty="0">
              <a:solidFill>
                <a:schemeClr val="bg1">
                  <a:lumMod val="65000"/>
                  <a:lumOff val="35000"/>
                </a:schemeClr>
              </a:solidFill>
              <a:latin typeface="Calibri Light" panose="020F0302020204030204" pitchFamily="34" charset="0"/>
              <a:cs typeface="Calibri Light" panose="020F0302020204030204" pitchFamily="34" charset="0"/>
            </a:endParaRPr>
          </a:p>
          <a:p>
            <a:pPr algn="ctr">
              <a:lnSpc>
                <a:spcPct val="90000"/>
              </a:lnSpc>
              <a:spcAft>
                <a:spcPts val="600"/>
              </a:spcAft>
            </a:pPr>
            <a:r>
              <a:rPr lang="en-IN" sz="1700" dirty="0">
                <a:solidFill>
                  <a:srgbClr val="FFFFFF"/>
                </a:solidFill>
              </a:rPr>
              <a:t>	</a:t>
            </a:r>
            <a:endParaRPr lang="en-US" sz="1700" dirty="0">
              <a:solidFill>
                <a:srgbClr val="FFFFFF"/>
              </a:solidFill>
            </a:endParaRPr>
          </a:p>
        </p:txBody>
      </p:sp>
    </p:spTree>
    <p:extLst>
      <p:ext uri="{BB962C8B-B14F-4D97-AF65-F5344CB8AC3E}">
        <p14:creationId xmlns:p14="http://schemas.microsoft.com/office/powerpoint/2010/main" val="40982871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0BE3D13-5BE5-4B05-AFCF-2A2E059D2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562092-3AA7-4EF0-9007-C44F879A1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1AC85C80-0175-4214-A13D-03C224658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70108" y="985292"/>
            <a:ext cx="1345319" cy="1345319"/>
          </a:xfrm>
          <a:prstGeom prst="ellipse">
            <a:avLst/>
          </a:prstGeom>
          <a:solidFill>
            <a:schemeClr val="accent1">
              <a:lumMod val="40000"/>
              <a:lumOff val="6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60B620B-3E81-4075-BC12-D4FB3E299C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133" y="0"/>
            <a:ext cx="12189867" cy="6858000"/>
          </a:xfrm>
          <a:prstGeom prst="rect">
            <a:avLst/>
          </a:prstGeom>
        </p:spPr>
      </p:pic>
      <p:pic>
        <p:nvPicPr>
          <p:cNvPr id="13" name="Picture 12" descr="A picture containing building, floor&#10;&#10;Description automatically generated">
            <a:extLst>
              <a:ext uri="{FF2B5EF4-FFF2-40B4-BE49-F238E27FC236}">
                <a16:creationId xmlns:a16="http://schemas.microsoft.com/office/drawing/2014/main" id="{68ACEAE1-9C38-4B39-AB21-70F7F59EC8F1}"/>
              </a:ext>
            </a:extLst>
          </p:cNvPr>
          <p:cNvPicPr>
            <a:picLocks noChangeAspect="1"/>
          </p:cNvPicPr>
          <p:nvPr/>
        </p:nvPicPr>
        <p:blipFill>
          <a:blip r:embed="rId3">
            <a:duotone>
              <a:schemeClr val="accent2">
                <a:shade val="45000"/>
                <a:satMod val="135000"/>
              </a:schemeClr>
              <a:prstClr val="white"/>
            </a:duotone>
            <a:alphaModFix amt="35000"/>
          </a:blip>
          <a:stretch>
            <a:fillRect/>
          </a:stretch>
        </p:blipFill>
        <p:spPr>
          <a:xfrm>
            <a:off x="964174" y="-18451"/>
            <a:ext cx="11225693" cy="6837893"/>
          </a:xfrm>
          <a:prstGeom prst="rect">
            <a:avLst/>
          </a:prstGeom>
        </p:spPr>
      </p:pic>
      <p:pic>
        <p:nvPicPr>
          <p:cNvPr id="15" name="Picture 14" descr="A picture containing book, room, library&#10;&#10;Description automatically generated">
            <a:extLst>
              <a:ext uri="{FF2B5EF4-FFF2-40B4-BE49-F238E27FC236}">
                <a16:creationId xmlns:a16="http://schemas.microsoft.com/office/drawing/2014/main" id="{DE34B16D-DD91-46E1-80AA-15AB11496EBA}"/>
              </a:ext>
            </a:extLst>
          </p:cNvPr>
          <p:cNvPicPr>
            <a:picLocks noChangeAspect="1"/>
          </p:cNvPicPr>
          <p:nvPr/>
        </p:nvPicPr>
        <p:blipFill>
          <a:blip r:embed="rId4">
            <a:alphaModFix amt="5000"/>
            <a:biLevel thresh="50000"/>
          </a:blip>
          <a:stretch>
            <a:fillRect/>
          </a:stretch>
        </p:blipFill>
        <p:spPr>
          <a:xfrm>
            <a:off x="1355131" y="418619"/>
            <a:ext cx="6344398" cy="6344398"/>
          </a:xfrm>
          <a:prstGeom prst="rect">
            <a:avLst/>
          </a:prstGeom>
          <a:ln>
            <a:noFill/>
          </a:ln>
          <a:effectLst>
            <a:softEdge rad="112500"/>
          </a:effectLst>
        </p:spPr>
      </p:pic>
      <p:pic>
        <p:nvPicPr>
          <p:cNvPr id="11" name="Picture 10">
            <a:extLst>
              <a:ext uri="{FF2B5EF4-FFF2-40B4-BE49-F238E27FC236}">
                <a16:creationId xmlns:a16="http://schemas.microsoft.com/office/drawing/2014/main" id="{76BC33AA-0F85-40A7-8D7D-AD8FD49C69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47331" y="2713252"/>
            <a:ext cx="1771573" cy="2662200"/>
          </a:xfrm>
          <a:prstGeom prst="rect">
            <a:avLst/>
          </a:prstGeom>
          <a:ln>
            <a:noFill/>
          </a:ln>
          <a:effectLst>
            <a:outerShdw blurRad="292100" dist="139700" dir="2700000" algn="tl" rotWithShape="0">
              <a:srgbClr val="333333">
                <a:alpha val="65000"/>
              </a:srgbClr>
            </a:outerShdw>
          </a:effectLst>
        </p:spPr>
      </p:pic>
      <p:sp>
        <p:nvSpPr>
          <p:cNvPr id="3" name="Content Placeholder 2">
            <a:extLst>
              <a:ext uri="{FF2B5EF4-FFF2-40B4-BE49-F238E27FC236}">
                <a16:creationId xmlns:a16="http://schemas.microsoft.com/office/drawing/2014/main" id="{7B8BB96D-38A4-47E5-B528-AE25F66891B3}"/>
              </a:ext>
            </a:extLst>
          </p:cNvPr>
          <p:cNvSpPr>
            <a:spLocks noGrp="1"/>
          </p:cNvSpPr>
          <p:nvPr>
            <p:ph idx="1"/>
          </p:nvPr>
        </p:nvSpPr>
        <p:spPr>
          <a:xfrm>
            <a:off x="2302933" y="2641604"/>
            <a:ext cx="5787553" cy="3443107"/>
          </a:xfrm>
        </p:spPr>
        <p:txBody>
          <a:bodyPr anchor="t">
            <a:normAutofit lnSpcReduction="10000"/>
          </a:bodyPr>
          <a:lstStyle/>
          <a:p>
            <a:pPr>
              <a:buFont typeface="Wingdings" panose="05000000000000000000" pitchFamily="2" charset="2"/>
              <a:buChar char="q"/>
            </a:pPr>
            <a:r>
              <a:rPr lang="en-IN" sz="1600" b="1" dirty="0">
                <a:solidFill>
                  <a:schemeClr val="accent2">
                    <a:lumMod val="50000"/>
                  </a:schemeClr>
                </a:solidFill>
                <a:latin typeface="Calibri Light" panose="020F0302020204030204" pitchFamily="34" charset="0"/>
                <a:cs typeface="Calibri Light" panose="020F0302020204030204" pitchFamily="34" charset="0"/>
              </a:rPr>
              <a:t>Definition</a:t>
            </a:r>
          </a:p>
          <a:p>
            <a:pPr lvl="1"/>
            <a:r>
              <a:rPr lang="en-US" sz="1400" dirty="0">
                <a:latin typeface="Calibri Light" panose="020F0302020204030204" pitchFamily="34" charset="0"/>
                <a:cs typeface="Calibri Light" panose="020F0302020204030204" pitchFamily="34" charset="0"/>
              </a:rPr>
              <a:t>The Deep Belief Network, or DBN, was also conceived by Geoffrey Hinton. </a:t>
            </a:r>
          </a:p>
          <a:p>
            <a:pPr lvl="1"/>
            <a:r>
              <a:rPr lang="en-US" sz="1400" dirty="0">
                <a:latin typeface="Calibri Light" panose="020F0302020204030204" pitchFamily="34" charset="0"/>
                <a:cs typeface="Calibri Light" panose="020F0302020204030204" pitchFamily="34" charset="0"/>
              </a:rPr>
              <a:t>These powerful nets are believed to be used by Google for their work on the image recognition problem. The method is known as </a:t>
            </a:r>
            <a:r>
              <a:rPr lang="en-US" sz="1400" dirty="0">
                <a:solidFill>
                  <a:schemeClr val="accent2">
                    <a:lumMod val="50000"/>
                  </a:schemeClr>
                </a:solidFill>
                <a:latin typeface="Calibri Light" panose="020F0302020204030204" pitchFamily="34" charset="0"/>
                <a:cs typeface="Calibri Light" panose="020F0302020204030204" pitchFamily="34" charset="0"/>
              </a:rPr>
              <a:t>Layer-wise, unsupervised, greedy pre-training</a:t>
            </a:r>
            <a:r>
              <a:rPr lang="en-US" sz="1400" dirty="0">
                <a:latin typeface="Calibri Light" panose="020F0302020204030204" pitchFamily="34" charset="0"/>
                <a:cs typeface="Calibri Light" panose="020F0302020204030204" pitchFamily="34" charset="0"/>
              </a:rPr>
              <a:t>.</a:t>
            </a:r>
            <a:endParaRPr lang="en-IN" sz="1400" dirty="0">
              <a:latin typeface="Calibri Light" panose="020F0302020204030204" pitchFamily="34" charset="0"/>
              <a:cs typeface="Calibri Light" panose="020F0302020204030204" pitchFamily="34" charset="0"/>
            </a:endParaRPr>
          </a:p>
          <a:p>
            <a:pPr lvl="1"/>
            <a:r>
              <a:rPr lang="en-IN" sz="1400" dirty="0">
                <a:latin typeface="Calibri Light" panose="020F0302020204030204" pitchFamily="34" charset="0"/>
                <a:cs typeface="Calibri Light" panose="020F0302020204030204" pitchFamily="34" charset="0"/>
              </a:rPr>
              <a:t>Composed of </a:t>
            </a:r>
            <a:r>
              <a:rPr lang="en-IN" sz="1400" dirty="0">
                <a:solidFill>
                  <a:schemeClr val="accent2">
                    <a:lumMod val="50000"/>
                  </a:schemeClr>
                </a:solidFill>
                <a:latin typeface="Calibri Light" panose="020F0302020204030204" pitchFamily="34" charset="0"/>
                <a:cs typeface="Calibri Light" panose="020F0302020204030204" pitchFamily="34" charset="0"/>
              </a:rPr>
              <a:t>multiple layers of latent variables</a:t>
            </a:r>
            <a:r>
              <a:rPr lang="en-IN" sz="1400" dirty="0">
                <a:latin typeface="Calibri Light" panose="020F0302020204030204" pitchFamily="34" charset="0"/>
                <a:cs typeface="Calibri Light" panose="020F0302020204030204" pitchFamily="34" charset="0"/>
              </a:rPr>
              <a:t> ("hidden units").</a:t>
            </a:r>
          </a:p>
          <a:p>
            <a:pPr lvl="1"/>
            <a:r>
              <a:rPr lang="en-IN" sz="1400" dirty="0">
                <a:latin typeface="Calibri Light" panose="020F0302020204030204" pitchFamily="34" charset="0"/>
                <a:cs typeface="Calibri Light" panose="020F0302020204030204" pitchFamily="34" charset="0"/>
              </a:rPr>
              <a:t>DBN can learn to </a:t>
            </a:r>
            <a:r>
              <a:rPr lang="en-IN" sz="1400" dirty="0">
                <a:solidFill>
                  <a:schemeClr val="accent2">
                    <a:lumMod val="50000"/>
                  </a:schemeClr>
                </a:solidFill>
                <a:latin typeface="Calibri Light" panose="020F0302020204030204" pitchFamily="34" charset="0"/>
                <a:cs typeface="Calibri Light" panose="020F0302020204030204" pitchFamily="34" charset="0"/>
              </a:rPr>
              <a:t>probabilistically reconstruct its inputs</a:t>
            </a:r>
            <a:r>
              <a:rPr lang="en-IN" sz="1400" dirty="0">
                <a:latin typeface="Calibri Light" panose="020F0302020204030204" pitchFamily="34" charset="0"/>
                <a:cs typeface="Calibri Light" panose="020F0302020204030204" pitchFamily="34" charset="0"/>
              </a:rPr>
              <a:t>.</a:t>
            </a:r>
          </a:p>
          <a:p>
            <a:pPr lvl="1"/>
            <a:r>
              <a:rPr lang="en-IN" sz="1400" dirty="0">
                <a:latin typeface="Calibri Light" panose="020F0302020204030204" pitchFamily="34" charset="0"/>
                <a:cs typeface="Calibri Light" panose="020F0302020204030204" pitchFamily="34" charset="0"/>
              </a:rPr>
              <a:t>Each sub-network's </a:t>
            </a:r>
            <a:r>
              <a:rPr lang="en-IN" sz="1400" dirty="0">
                <a:solidFill>
                  <a:schemeClr val="accent2">
                    <a:lumMod val="50000"/>
                  </a:schemeClr>
                </a:solidFill>
                <a:latin typeface="Calibri Light" panose="020F0302020204030204" pitchFamily="34" charset="0"/>
                <a:cs typeface="Calibri Light" panose="020F0302020204030204" pitchFamily="34" charset="0"/>
              </a:rPr>
              <a:t>hidden layer serves as the visible layer </a:t>
            </a:r>
            <a:r>
              <a:rPr lang="en-IN" sz="1400" dirty="0">
                <a:latin typeface="Calibri Light" panose="020F0302020204030204" pitchFamily="34" charset="0"/>
                <a:cs typeface="Calibri Light" panose="020F0302020204030204" pitchFamily="34" charset="0"/>
              </a:rPr>
              <a:t>for the next.</a:t>
            </a:r>
          </a:p>
          <a:p>
            <a:pPr lvl="1"/>
            <a:endParaRPr lang="en-IN" sz="1400" dirty="0">
              <a:latin typeface="Calibri Light" panose="020F0302020204030204" pitchFamily="34" charset="0"/>
              <a:cs typeface="Calibri Light" panose="020F0302020204030204" pitchFamily="34" charset="0"/>
            </a:endParaRPr>
          </a:p>
          <a:p>
            <a:endParaRPr lang="en-US" sz="1600" dirty="0">
              <a:solidFill>
                <a:srgbClr val="1F2D29"/>
              </a:solidFill>
            </a:endParaRPr>
          </a:p>
        </p:txBody>
      </p:sp>
      <p:sp>
        <p:nvSpPr>
          <p:cNvPr id="9" name="Title 1">
            <a:extLst>
              <a:ext uri="{FF2B5EF4-FFF2-40B4-BE49-F238E27FC236}">
                <a16:creationId xmlns:a16="http://schemas.microsoft.com/office/drawing/2014/main" id="{77E3E266-D353-480F-914D-1F3F5F027159}"/>
              </a:ext>
            </a:extLst>
          </p:cNvPr>
          <p:cNvSpPr>
            <a:spLocks noGrp="1"/>
          </p:cNvSpPr>
          <p:nvPr>
            <p:ph type="title"/>
          </p:nvPr>
        </p:nvSpPr>
        <p:spPr>
          <a:xfrm>
            <a:off x="2180101" y="1097581"/>
            <a:ext cx="7958137" cy="1308100"/>
          </a:xfrm>
        </p:spPr>
        <p:txBody>
          <a:bodyPr anchor="b">
            <a:normAutofit/>
          </a:bodyPr>
          <a:lstStyle/>
          <a:p>
            <a:pPr algn="l"/>
            <a:r>
              <a:rPr lang="en-IN" sz="3200" dirty="0">
                <a:solidFill>
                  <a:schemeClr val="tx1">
                    <a:lumMod val="65000"/>
                    <a:lumOff val="35000"/>
                  </a:schemeClr>
                </a:solidFill>
              </a:rPr>
              <a:t>Introduction to Deep Belief Networks</a:t>
            </a:r>
            <a:br>
              <a:rPr lang="en-IN" sz="3200" dirty="0"/>
            </a:br>
            <a:endParaRPr lang="en-US" sz="3200" dirty="0">
              <a:solidFill>
                <a:schemeClr val="tx1">
                  <a:lumMod val="65000"/>
                  <a:lumOff val="35000"/>
                </a:schemeClr>
              </a:solidFill>
            </a:endParaRPr>
          </a:p>
        </p:txBody>
      </p:sp>
    </p:spTree>
    <p:extLst>
      <p:ext uri="{BB962C8B-B14F-4D97-AF65-F5344CB8AC3E}">
        <p14:creationId xmlns:p14="http://schemas.microsoft.com/office/powerpoint/2010/main" val="3433997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0BE3D13-5BE5-4B05-AFCF-2A2E059D2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562092-3AA7-4EF0-9007-C44F879A1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1AC85C80-0175-4214-A13D-03C224658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70108" y="985292"/>
            <a:ext cx="1345319" cy="1345319"/>
          </a:xfrm>
          <a:prstGeom prst="ellipse">
            <a:avLst/>
          </a:prstGeom>
          <a:solidFill>
            <a:schemeClr val="accent1">
              <a:lumMod val="40000"/>
              <a:lumOff val="6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night, computer, lit, green&#10;&#10;Description automatically generated">
            <a:extLst>
              <a:ext uri="{FF2B5EF4-FFF2-40B4-BE49-F238E27FC236}">
                <a16:creationId xmlns:a16="http://schemas.microsoft.com/office/drawing/2014/main" id="{1CE2156B-FE46-425F-B5B8-790F696BDF6D}"/>
              </a:ext>
            </a:extLst>
          </p:cNvPr>
          <p:cNvPicPr>
            <a:picLocks noChangeAspect="1"/>
          </p:cNvPicPr>
          <p:nvPr/>
        </p:nvPicPr>
        <p:blipFill>
          <a:blip r:embed="rId2">
            <a:alphaModFix amt="20000"/>
            <a:duotone>
              <a:schemeClr val="accent2">
                <a:shade val="45000"/>
                <a:satMod val="135000"/>
              </a:schemeClr>
              <a:prstClr val="white"/>
            </a:duotone>
          </a:blip>
          <a:stretch>
            <a:fillRect/>
          </a:stretch>
        </p:blipFill>
        <p:spPr>
          <a:xfrm>
            <a:off x="964174" y="0"/>
            <a:ext cx="11225692" cy="6858000"/>
          </a:xfrm>
          <a:prstGeom prst="rect">
            <a:avLst/>
          </a:prstGeom>
        </p:spPr>
      </p:pic>
      <p:pic>
        <p:nvPicPr>
          <p:cNvPr id="14" name="Picture 13">
            <a:extLst>
              <a:ext uri="{FF2B5EF4-FFF2-40B4-BE49-F238E27FC236}">
                <a16:creationId xmlns:a16="http://schemas.microsoft.com/office/drawing/2014/main" id="{E60B620B-3E81-4075-BC12-D4FB3E299C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33" y="0"/>
            <a:ext cx="12189867" cy="6858000"/>
          </a:xfrm>
          <a:prstGeom prst="rect">
            <a:avLst/>
          </a:prstGeom>
        </p:spPr>
      </p:pic>
      <p:sp>
        <p:nvSpPr>
          <p:cNvPr id="3" name="Content Placeholder 2">
            <a:extLst>
              <a:ext uri="{FF2B5EF4-FFF2-40B4-BE49-F238E27FC236}">
                <a16:creationId xmlns:a16="http://schemas.microsoft.com/office/drawing/2014/main" id="{0837FEBD-947D-4284-B762-6076206DA258}"/>
              </a:ext>
            </a:extLst>
          </p:cNvPr>
          <p:cNvSpPr>
            <a:spLocks noGrp="1"/>
          </p:cNvSpPr>
          <p:nvPr>
            <p:ph idx="1"/>
          </p:nvPr>
        </p:nvSpPr>
        <p:spPr>
          <a:xfrm>
            <a:off x="2302933" y="2641604"/>
            <a:ext cx="7958136" cy="3443107"/>
          </a:xfrm>
        </p:spPr>
        <p:txBody>
          <a:bodyPr anchor="t">
            <a:normAutofit/>
          </a:bodyPr>
          <a:lstStyle/>
          <a:p>
            <a:r>
              <a:rPr lang="en-US" sz="1600" dirty="0">
                <a:solidFill>
                  <a:schemeClr val="tx2">
                    <a:lumMod val="90000"/>
                    <a:lumOff val="10000"/>
                  </a:schemeClr>
                </a:solidFill>
                <a:latin typeface="Calibri Light" panose="020F0302020204030204" pitchFamily="34" charset="0"/>
                <a:cs typeface="Calibri Light" panose="020F0302020204030204" pitchFamily="34" charset="0"/>
              </a:rPr>
              <a:t>Essentially, the DBN is </a:t>
            </a:r>
            <a:r>
              <a:rPr lang="en-US" sz="1600" b="1" dirty="0">
                <a:solidFill>
                  <a:schemeClr val="tx2">
                    <a:lumMod val="90000"/>
                    <a:lumOff val="10000"/>
                  </a:schemeClr>
                </a:solidFill>
                <a:latin typeface="Calibri Light" panose="020F0302020204030204" pitchFamily="34" charset="0"/>
                <a:cs typeface="Calibri Light" panose="020F0302020204030204" pitchFamily="34" charset="0"/>
              </a:rPr>
              <a:t>trained two layers at a time</a:t>
            </a:r>
            <a:r>
              <a:rPr lang="en-US" sz="1600" dirty="0">
                <a:solidFill>
                  <a:schemeClr val="tx2">
                    <a:lumMod val="90000"/>
                    <a:lumOff val="10000"/>
                  </a:schemeClr>
                </a:solidFill>
                <a:latin typeface="Calibri Light" panose="020F0302020204030204" pitchFamily="34" charset="0"/>
                <a:cs typeface="Calibri Light" panose="020F0302020204030204" pitchFamily="34" charset="0"/>
              </a:rPr>
              <a:t>, and these two layers are treated like an RBM. After this training process, the DBN is capable of recognizing the inherent patterns in the data. In other words, it’s a sophisticated, multilayer feature extractor. </a:t>
            </a:r>
          </a:p>
          <a:p>
            <a:r>
              <a:rPr lang="en-US" sz="1600" dirty="0">
                <a:solidFill>
                  <a:schemeClr val="tx2">
                    <a:lumMod val="90000"/>
                    <a:lumOff val="10000"/>
                  </a:schemeClr>
                </a:solidFill>
                <a:latin typeface="Calibri Light" panose="020F0302020204030204" pitchFamily="34" charset="0"/>
                <a:cs typeface="Calibri Light" panose="020F0302020204030204" pitchFamily="34" charset="0"/>
              </a:rPr>
              <a:t>DBN </a:t>
            </a:r>
            <a:r>
              <a:rPr lang="en-US" sz="1600" b="1" dirty="0">
                <a:solidFill>
                  <a:schemeClr val="tx2">
                    <a:lumMod val="90000"/>
                    <a:lumOff val="10000"/>
                  </a:schemeClr>
                </a:solidFill>
                <a:latin typeface="Calibri Light" panose="020F0302020204030204" pitchFamily="34" charset="0"/>
                <a:cs typeface="Calibri Light" panose="020F0302020204030204" pitchFamily="34" charset="0"/>
              </a:rPr>
              <a:t>learns the hidden patterns globally</a:t>
            </a:r>
            <a:r>
              <a:rPr lang="en-US" sz="1600" dirty="0">
                <a:solidFill>
                  <a:schemeClr val="tx2">
                    <a:lumMod val="90000"/>
                    <a:lumOff val="10000"/>
                  </a:schemeClr>
                </a:solidFill>
                <a:latin typeface="Calibri Light" panose="020F0302020204030204" pitchFamily="34" charset="0"/>
                <a:cs typeface="Calibri Light" panose="020F0302020204030204" pitchFamily="34" charset="0"/>
              </a:rPr>
              <a:t>, like a camera slowly bringing an image into focus. </a:t>
            </a:r>
          </a:p>
          <a:p>
            <a:r>
              <a:rPr lang="en-US" sz="1600" dirty="0">
                <a:solidFill>
                  <a:schemeClr val="tx2">
                    <a:lumMod val="90000"/>
                    <a:lumOff val="10000"/>
                  </a:schemeClr>
                </a:solidFill>
                <a:latin typeface="Calibri Light" panose="020F0302020204030204" pitchFamily="34" charset="0"/>
                <a:cs typeface="Calibri Light" panose="020F0302020204030204" pitchFamily="34" charset="0"/>
              </a:rPr>
              <a:t>This entire process can be completed in a reasonable amount of time using GPUs, and the resulting net is typically </a:t>
            </a:r>
            <a:r>
              <a:rPr lang="en-US" sz="1600" b="1" dirty="0">
                <a:solidFill>
                  <a:schemeClr val="tx2">
                    <a:lumMod val="90000"/>
                    <a:lumOff val="10000"/>
                  </a:schemeClr>
                </a:solidFill>
                <a:latin typeface="Calibri Light" panose="020F0302020204030204" pitchFamily="34" charset="0"/>
                <a:cs typeface="Calibri Light" panose="020F0302020204030204" pitchFamily="34" charset="0"/>
              </a:rPr>
              <a:t>very accurate</a:t>
            </a:r>
            <a:r>
              <a:rPr lang="en-US" sz="1600" dirty="0">
                <a:solidFill>
                  <a:schemeClr val="tx2">
                    <a:lumMod val="90000"/>
                    <a:lumOff val="10000"/>
                  </a:schemeClr>
                </a:solidFill>
                <a:latin typeface="Calibri Light" panose="020F0302020204030204" pitchFamily="34" charset="0"/>
                <a:cs typeface="Calibri Light" panose="020F0302020204030204" pitchFamily="34" charset="0"/>
              </a:rPr>
              <a:t>. </a:t>
            </a:r>
          </a:p>
          <a:p>
            <a:r>
              <a:rPr lang="en-US" sz="1600" dirty="0">
                <a:solidFill>
                  <a:schemeClr val="tx2">
                    <a:lumMod val="90000"/>
                    <a:lumOff val="10000"/>
                  </a:schemeClr>
                </a:solidFill>
                <a:latin typeface="Calibri Light" panose="020F0302020204030204" pitchFamily="34" charset="0"/>
                <a:cs typeface="Calibri Light" panose="020F0302020204030204" pitchFamily="34" charset="0"/>
              </a:rPr>
              <a:t>As an added </a:t>
            </a:r>
            <a:r>
              <a:rPr lang="en-US" sz="1600" b="1" dirty="0">
                <a:solidFill>
                  <a:schemeClr val="tx2">
                    <a:lumMod val="90000"/>
                    <a:lumOff val="10000"/>
                  </a:schemeClr>
                </a:solidFill>
                <a:latin typeface="Calibri Light" panose="020F0302020204030204" pitchFamily="34" charset="0"/>
                <a:cs typeface="Calibri Light" panose="020F0302020204030204" pitchFamily="34" charset="0"/>
              </a:rPr>
              <a:t>real-world bonus</a:t>
            </a:r>
            <a:r>
              <a:rPr lang="en-US" sz="1600" dirty="0">
                <a:solidFill>
                  <a:schemeClr val="tx2">
                    <a:lumMod val="90000"/>
                    <a:lumOff val="10000"/>
                  </a:schemeClr>
                </a:solidFill>
                <a:latin typeface="Calibri Light" panose="020F0302020204030204" pitchFamily="34" charset="0"/>
                <a:cs typeface="Calibri Light" panose="020F0302020204030204" pitchFamily="34" charset="0"/>
              </a:rPr>
              <a:t>, the training process only requires a small set of labelled data.</a:t>
            </a:r>
            <a:endParaRPr lang="en-IN" sz="1600" dirty="0">
              <a:solidFill>
                <a:schemeClr val="tx2">
                  <a:lumMod val="90000"/>
                  <a:lumOff val="10000"/>
                </a:schemeClr>
              </a:solidFill>
              <a:latin typeface="Calibri Light" panose="020F0302020204030204" pitchFamily="34" charset="0"/>
              <a:cs typeface="Calibri Light" panose="020F0302020204030204" pitchFamily="34" charset="0"/>
            </a:endParaRPr>
          </a:p>
          <a:p>
            <a:pPr marL="0" indent="0">
              <a:buNone/>
            </a:pPr>
            <a:endParaRPr lang="en-US" sz="1600" dirty="0">
              <a:solidFill>
                <a:srgbClr val="1F2D29"/>
              </a:solidFill>
            </a:endParaRPr>
          </a:p>
        </p:txBody>
      </p:sp>
      <p:sp>
        <p:nvSpPr>
          <p:cNvPr id="9" name="Title 1">
            <a:extLst>
              <a:ext uri="{FF2B5EF4-FFF2-40B4-BE49-F238E27FC236}">
                <a16:creationId xmlns:a16="http://schemas.microsoft.com/office/drawing/2014/main" id="{41FB9FE6-6DAC-4F56-BAC5-CFA3F30B0CCE}"/>
              </a:ext>
            </a:extLst>
          </p:cNvPr>
          <p:cNvSpPr>
            <a:spLocks noGrp="1"/>
          </p:cNvSpPr>
          <p:nvPr>
            <p:ph type="title"/>
          </p:nvPr>
        </p:nvSpPr>
        <p:spPr>
          <a:xfrm>
            <a:off x="2204321" y="1080701"/>
            <a:ext cx="7958137" cy="1308100"/>
          </a:xfrm>
        </p:spPr>
        <p:txBody>
          <a:bodyPr anchor="b">
            <a:normAutofit/>
          </a:bodyPr>
          <a:lstStyle/>
          <a:p>
            <a:pPr algn="l"/>
            <a:r>
              <a:rPr lang="en-IN" sz="3200" dirty="0">
                <a:solidFill>
                  <a:schemeClr val="tx1">
                    <a:lumMod val="65000"/>
                    <a:lumOff val="35000"/>
                  </a:schemeClr>
                </a:solidFill>
              </a:rPr>
              <a:t>Deep Belief Network</a:t>
            </a:r>
            <a:br>
              <a:rPr lang="en-IN" sz="3200" dirty="0"/>
            </a:br>
            <a:endParaRPr lang="en-US" sz="3200" dirty="0">
              <a:solidFill>
                <a:schemeClr val="tx1">
                  <a:lumMod val="65000"/>
                  <a:lumOff val="35000"/>
                </a:schemeClr>
              </a:solidFill>
            </a:endParaRPr>
          </a:p>
        </p:txBody>
      </p:sp>
    </p:spTree>
    <p:extLst>
      <p:ext uri="{BB962C8B-B14F-4D97-AF65-F5344CB8AC3E}">
        <p14:creationId xmlns:p14="http://schemas.microsoft.com/office/powerpoint/2010/main" val="24292786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0BE3D13-5BE5-4B05-AFCF-2A2E059D2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562092-3AA7-4EF0-9007-C44F879A1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1AC85C80-0175-4214-A13D-03C224658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70108" y="985292"/>
            <a:ext cx="1345319" cy="1345319"/>
          </a:xfrm>
          <a:prstGeom prst="ellipse">
            <a:avLst/>
          </a:prstGeom>
          <a:solidFill>
            <a:schemeClr val="accent1">
              <a:lumMod val="40000"/>
              <a:lumOff val="6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60B620B-3E81-4075-BC12-D4FB3E299C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133" y="0"/>
            <a:ext cx="12189867" cy="6858000"/>
          </a:xfrm>
          <a:prstGeom prst="rect">
            <a:avLst/>
          </a:prstGeom>
        </p:spPr>
      </p:pic>
      <p:pic>
        <p:nvPicPr>
          <p:cNvPr id="11" name="Picture 10" descr="A picture containing building, floor&#10;&#10;Description automatically generated">
            <a:extLst>
              <a:ext uri="{FF2B5EF4-FFF2-40B4-BE49-F238E27FC236}">
                <a16:creationId xmlns:a16="http://schemas.microsoft.com/office/drawing/2014/main" id="{625268B3-6D5D-4D3D-8DB5-6E91BDAE33B0}"/>
              </a:ext>
            </a:extLst>
          </p:cNvPr>
          <p:cNvPicPr>
            <a:picLocks noChangeAspect="1"/>
          </p:cNvPicPr>
          <p:nvPr/>
        </p:nvPicPr>
        <p:blipFill>
          <a:blip r:embed="rId3">
            <a:duotone>
              <a:schemeClr val="accent2">
                <a:shade val="45000"/>
                <a:satMod val="135000"/>
              </a:schemeClr>
              <a:prstClr val="white"/>
            </a:duotone>
            <a:alphaModFix amt="50000"/>
          </a:blip>
          <a:stretch>
            <a:fillRect/>
          </a:stretch>
        </p:blipFill>
        <p:spPr>
          <a:xfrm>
            <a:off x="964174" y="0"/>
            <a:ext cx="11225693" cy="6837893"/>
          </a:xfrm>
          <a:prstGeom prst="rect">
            <a:avLst/>
          </a:prstGeom>
        </p:spPr>
      </p:pic>
      <p:sp>
        <p:nvSpPr>
          <p:cNvPr id="3" name="Content Placeholder 2">
            <a:extLst>
              <a:ext uri="{FF2B5EF4-FFF2-40B4-BE49-F238E27FC236}">
                <a16:creationId xmlns:a16="http://schemas.microsoft.com/office/drawing/2014/main" id="{873CC7C3-065F-40F0-9EB5-1B4934A1836A}"/>
              </a:ext>
            </a:extLst>
          </p:cNvPr>
          <p:cNvSpPr>
            <a:spLocks noGrp="1"/>
          </p:cNvSpPr>
          <p:nvPr>
            <p:ph idx="1"/>
          </p:nvPr>
        </p:nvSpPr>
        <p:spPr>
          <a:xfrm>
            <a:off x="2302933" y="2641604"/>
            <a:ext cx="8819496" cy="3443107"/>
          </a:xfrm>
        </p:spPr>
        <p:txBody>
          <a:bodyPr anchor="t">
            <a:normAutofit fontScale="92500" lnSpcReduction="20000"/>
          </a:bodyPr>
          <a:lstStyle/>
          <a:p>
            <a:r>
              <a:rPr lang="en-IN" sz="1600" dirty="0">
                <a:solidFill>
                  <a:schemeClr val="tx2">
                    <a:lumMod val="90000"/>
                    <a:lumOff val="10000"/>
                  </a:schemeClr>
                </a:solidFill>
                <a:latin typeface="Calibri Light" panose="020F0302020204030204" pitchFamily="34" charset="0"/>
                <a:cs typeface="Calibri Light" panose="020F0302020204030204" pitchFamily="34" charset="0"/>
              </a:rPr>
              <a:t>It is an </a:t>
            </a:r>
            <a:r>
              <a:rPr lang="en-IN" sz="1600" b="1" dirty="0">
                <a:solidFill>
                  <a:schemeClr val="tx2">
                    <a:lumMod val="90000"/>
                    <a:lumOff val="10000"/>
                  </a:schemeClr>
                </a:solidFill>
                <a:latin typeface="Calibri Light" panose="020F0302020204030204" pitchFamily="34" charset="0"/>
                <a:cs typeface="Calibri Light" panose="020F0302020204030204" pitchFamily="34" charset="0"/>
              </a:rPr>
              <a:t>generative graphical model </a:t>
            </a:r>
            <a:r>
              <a:rPr lang="en-IN" sz="1600" dirty="0">
                <a:solidFill>
                  <a:schemeClr val="tx2">
                    <a:lumMod val="90000"/>
                    <a:lumOff val="10000"/>
                  </a:schemeClr>
                </a:solidFill>
                <a:latin typeface="Calibri Light" panose="020F0302020204030204" pitchFamily="34" charset="0"/>
                <a:cs typeface="Calibri Light" panose="020F0302020204030204" pitchFamily="34" charset="0"/>
              </a:rPr>
              <a:t>and works as a </a:t>
            </a:r>
            <a:r>
              <a:rPr lang="en-IN" sz="1600" b="1" dirty="0">
                <a:solidFill>
                  <a:schemeClr val="tx2">
                    <a:lumMod val="90000"/>
                    <a:lumOff val="10000"/>
                  </a:schemeClr>
                </a:solidFill>
                <a:latin typeface="Calibri Light" panose="020F0302020204030204" pitchFamily="34" charset="0"/>
                <a:cs typeface="Calibri Light" panose="020F0302020204030204" pitchFamily="34" charset="0"/>
              </a:rPr>
              <a:t>solution of vanishing gradient problem</a:t>
            </a:r>
            <a:r>
              <a:rPr lang="en-IN" sz="1600" dirty="0">
                <a:solidFill>
                  <a:schemeClr val="tx2">
                    <a:lumMod val="90000"/>
                    <a:lumOff val="10000"/>
                  </a:schemeClr>
                </a:solidFill>
                <a:latin typeface="Calibri Light" panose="020F0302020204030204" pitchFamily="34" charset="0"/>
                <a:cs typeface="Calibri Light" panose="020F0302020204030204" pitchFamily="34" charset="0"/>
              </a:rPr>
              <a:t>.</a:t>
            </a:r>
          </a:p>
          <a:p>
            <a:r>
              <a:rPr lang="en-IN" sz="1600" dirty="0">
                <a:solidFill>
                  <a:schemeClr val="tx2">
                    <a:lumMod val="90000"/>
                    <a:lumOff val="10000"/>
                  </a:schemeClr>
                </a:solidFill>
                <a:latin typeface="Calibri Light" panose="020F0302020204030204" pitchFamily="34" charset="0"/>
                <a:cs typeface="Calibri Light" panose="020F0302020204030204" pitchFamily="34" charset="0"/>
              </a:rPr>
              <a:t>It is constructed by stacking of </a:t>
            </a:r>
            <a:r>
              <a:rPr lang="en-IN" sz="1600" b="1" dirty="0">
                <a:solidFill>
                  <a:schemeClr val="tx2">
                    <a:lumMod val="90000"/>
                    <a:lumOff val="10000"/>
                  </a:schemeClr>
                </a:solidFill>
                <a:latin typeface="Calibri Light" panose="020F0302020204030204" pitchFamily="34" charset="0"/>
                <a:cs typeface="Calibri Light" panose="020F0302020204030204" pitchFamily="34" charset="0"/>
              </a:rPr>
              <a:t>more then one RBM</a:t>
            </a:r>
            <a:r>
              <a:rPr lang="en-IN" sz="1600" dirty="0">
                <a:solidFill>
                  <a:schemeClr val="tx2">
                    <a:lumMod val="90000"/>
                    <a:lumOff val="10000"/>
                  </a:schemeClr>
                </a:solidFill>
                <a:latin typeface="Calibri Light" panose="020F0302020204030204" pitchFamily="34" charset="0"/>
                <a:cs typeface="Calibri Light" panose="020F0302020204030204" pitchFamily="34" charset="0"/>
              </a:rPr>
              <a:t>.</a:t>
            </a:r>
          </a:p>
          <a:p>
            <a:r>
              <a:rPr lang="en-IN" sz="1600" dirty="0">
                <a:solidFill>
                  <a:schemeClr val="tx2">
                    <a:lumMod val="90000"/>
                    <a:lumOff val="10000"/>
                  </a:schemeClr>
                </a:solidFill>
                <a:latin typeface="Calibri Light" panose="020F0302020204030204" pitchFamily="34" charset="0"/>
                <a:cs typeface="Calibri Light" panose="020F0302020204030204" pitchFamily="34" charset="0"/>
              </a:rPr>
              <a:t>So, before we go any further lets talk about </a:t>
            </a:r>
            <a:r>
              <a:rPr lang="en-IN" sz="1600" b="1" dirty="0">
                <a:solidFill>
                  <a:schemeClr val="tx2">
                    <a:lumMod val="90000"/>
                    <a:lumOff val="10000"/>
                  </a:schemeClr>
                </a:solidFill>
                <a:latin typeface="Calibri Light" panose="020F0302020204030204" pitchFamily="34" charset="0"/>
                <a:cs typeface="Calibri Light" panose="020F0302020204030204" pitchFamily="34" charset="0"/>
              </a:rPr>
              <a:t>Vanishing Gradient</a:t>
            </a:r>
            <a:r>
              <a:rPr lang="en-IN" sz="1600" dirty="0">
                <a:solidFill>
                  <a:schemeClr val="tx2">
                    <a:lumMod val="90000"/>
                    <a:lumOff val="10000"/>
                  </a:schemeClr>
                </a:solidFill>
                <a:latin typeface="Calibri Light" panose="020F0302020204030204" pitchFamily="34" charset="0"/>
                <a:cs typeface="Calibri Light" panose="020F0302020204030204" pitchFamily="34" charset="0"/>
              </a:rPr>
              <a:t>.</a:t>
            </a:r>
          </a:p>
          <a:p>
            <a:pPr lvl="1">
              <a:buFont typeface="Courier New" panose="02070309020205020404" pitchFamily="49" charset="0"/>
              <a:buChar char="o"/>
            </a:pPr>
            <a:r>
              <a:rPr lang="en-IN" sz="1500" dirty="0">
                <a:solidFill>
                  <a:schemeClr val="tx2">
                    <a:lumMod val="90000"/>
                    <a:lumOff val="10000"/>
                  </a:schemeClr>
                </a:solidFill>
                <a:latin typeface="Calibri Light" panose="020F0302020204030204" pitchFamily="34" charset="0"/>
                <a:cs typeface="Calibri Light" panose="020F0302020204030204" pitchFamily="34" charset="0"/>
              </a:rPr>
              <a:t>This is a problem of small gradient value which is hard to observe changes on this means that the value of the gradients stops changing.</a:t>
            </a:r>
          </a:p>
          <a:p>
            <a:pPr lvl="1">
              <a:buFont typeface="Courier New" panose="02070309020205020404" pitchFamily="49" charset="0"/>
              <a:buChar char="o"/>
            </a:pPr>
            <a:r>
              <a:rPr lang="en-IN" sz="1500" dirty="0">
                <a:solidFill>
                  <a:schemeClr val="tx2">
                    <a:lumMod val="90000"/>
                    <a:lumOff val="10000"/>
                  </a:schemeClr>
                </a:solidFill>
                <a:latin typeface="Calibri Light" panose="020F0302020204030204" pitchFamily="34" charset="0"/>
                <a:cs typeface="Calibri Light" panose="020F0302020204030204" pitchFamily="34" charset="0"/>
              </a:rPr>
              <a:t>In some cases this can cause the neural network to stop training further. This problem is seen in DNN’s. Also solves the problem related to back propagation. </a:t>
            </a:r>
          </a:p>
          <a:p>
            <a:r>
              <a:rPr lang="en-US" sz="1600" dirty="0">
                <a:solidFill>
                  <a:schemeClr val="tx2">
                    <a:lumMod val="90000"/>
                    <a:lumOff val="10000"/>
                  </a:schemeClr>
                </a:solidFill>
                <a:latin typeface="Calibri Light" panose="020F0302020204030204" pitchFamily="34" charset="0"/>
                <a:cs typeface="Calibri Light" panose="020F0302020204030204" pitchFamily="34" charset="0"/>
              </a:rPr>
              <a:t>Deep Belief Network’s </a:t>
            </a:r>
            <a:r>
              <a:rPr lang="en-US" sz="1600" b="1" dirty="0">
                <a:solidFill>
                  <a:schemeClr val="tx2">
                    <a:lumMod val="90000"/>
                    <a:lumOff val="10000"/>
                  </a:schemeClr>
                </a:solidFill>
                <a:latin typeface="Calibri Light" panose="020F0302020204030204" pitchFamily="34" charset="0"/>
                <a:cs typeface="Calibri Light" panose="020F0302020204030204" pitchFamily="34" charset="0"/>
              </a:rPr>
              <a:t>does not have the same problem </a:t>
            </a:r>
            <a:r>
              <a:rPr lang="en-US" sz="1600" dirty="0">
                <a:solidFill>
                  <a:schemeClr val="tx2">
                    <a:lumMod val="90000"/>
                    <a:lumOff val="10000"/>
                  </a:schemeClr>
                </a:solidFill>
                <a:latin typeface="Calibri Light" panose="020F0302020204030204" pitchFamily="34" charset="0"/>
                <a:cs typeface="Calibri Light" panose="020F0302020204030204" pitchFamily="34" charset="0"/>
              </a:rPr>
              <a:t>due to the fact that Deep Belief Networks are made up of successive restricted Boltzmann machines, each trained with Contrastive Divergence before feeding in to the next layer.</a:t>
            </a:r>
            <a:r>
              <a:rPr lang="en-IN" sz="1600" dirty="0">
                <a:solidFill>
                  <a:schemeClr val="tx2">
                    <a:lumMod val="90000"/>
                    <a:lumOff val="10000"/>
                  </a:schemeClr>
                </a:solidFill>
                <a:latin typeface="Calibri Light" panose="020F0302020204030204" pitchFamily="34" charset="0"/>
                <a:cs typeface="Calibri Light" panose="020F0302020204030204" pitchFamily="34" charset="0"/>
              </a:rPr>
              <a:t> </a:t>
            </a:r>
          </a:p>
          <a:p>
            <a:endParaRPr lang="en-US" sz="1600" dirty="0">
              <a:solidFill>
                <a:srgbClr val="1F2D29"/>
              </a:solidFill>
            </a:endParaRPr>
          </a:p>
        </p:txBody>
      </p:sp>
      <p:sp>
        <p:nvSpPr>
          <p:cNvPr id="9" name="Title 1">
            <a:extLst>
              <a:ext uri="{FF2B5EF4-FFF2-40B4-BE49-F238E27FC236}">
                <a16:creationId xmlns:a16="http://schemas.microsoft.com/office/drawing/2014/main" id="{12EA5755-5B77-447B-B585-702EABAE0248}"/>
              </a:ext>
            </a:extLst>
          </p:cNvPr>
          <p:cNvSpPr>
            <a:spLocks noGrp="1"/>
          </p:cNvSpPr>
          <p:nvPr>
            <p:ph type="title"/>
          </p:nvPr>
        </p:nvSpPr>
        <p:spPr>
          <a:xfrm>
            <a:off x="2204114" y="1088852"/>
            <a:ext cx="7958137" cy="1308100"/>
          </a:xfrm>
        </p:spPr>
        <p:txBody>
          <a:bodyPr anchor="b">
            <a:normAutofit/>
          </a:bodyPr>
          <a:lstStyle/>
          <a:p>
            <a:pPr algn="l"/>
            <a:r>
              <a:rPr lang="en-US" sz="3200" dirty="0">
                <a:solidFill>
                  <a:schemeClr val="tx1">
                    <a:lumMod val="65000"/>
                    <a:lumOff val="35000"/>
                  </a:schemeClr>
                </a:solidFill>
              </a:rPr>
              <a:t>Architecture of Deep Belief Network</a:t>
            </a:r>
            <a:br>
              <a:rPr lang="en-IN" sz="3200" dirty="0"/>
            </a:br>
            <a:endParaRPr lang="en-US" sz="3200" dirty="0">
              <a:solidFill>
                <a:schemeClr val="tx1">
                  <a:lumMod val="65000"/>
                  <a:lumOff val="35000"/>
                </a:schemeClr>
              </a:solidFill>
            </a:endParaRPr>
          </a:p>
        </p:txBody>
      </p:sp>
    </p:spTree>
    <p:extLst>
      <p:ext uri="{BB962C8B-B14F-4D97-AF65-F5344CB8AC3E}">
        <p14:creationId xmlns:p14="http://schemas.microsoft.com/office/powerpoint/2010/main" val="3261412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3" name="Picture 64">
            <a:extLst>
              <a:ext uri="{FF2B5EF4-FFF2-40B4-BE49-F238E27FC236}">
                <a16:creationId xmlns:a16="http://schemas.microsoft.com/office/drawing/2014/main" id="{0214283E-D7B4-49E9-932E-D7F2A2847F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useBgFill="1">
        <p:nvSpPr>
          <p:cNvPr id="84" name="Rectangle 66">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33" y="-1"/>
            <a:ext cx="12189867"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5" name="Picture 68">
            <a:extLst>
              <a:ext uri="{FF2B5EF4-FFF2-40B4-BE49-F238E27FC236}">
                <a16:creationId xmlns:a16="http://schemas.microsoft.com/office/drawing/2014/main" id="{9FCFF961-4E84-4FD1-859C-B7F410031CB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1793" y="0"/>
            <a:ext cx="4632503" cy="6858000"/>
          </a:xfrm>
          <a:prstGeom prst="rect">
            <a:avLst/>
          </a:prstGeom>
        </p:spPr>
      </p:pic>
      <p:sp>
        <p:nvSpPr>
          <p:cNvPr id="2" name="Title 1">
            <a:extLst>
              <a:ext uri="{FF2B5EF4-FFF2-40B4-BE49-F238E27FC236}">
                <a16:creationId xmlns:a16="http://schemas.microsoft.com/office/drawing/2014/main" id="{ABD5D5B6-1EE6-4A33-9D8C-0932DF771FAF}"/>
              </a:ext>
            </a:extLst>
          </p:cNvPr>
          <p:cNvSpPr>
            <a:spLocks noGrp="1"/>
          </p:cNvSpPr>
          <p:nvPr>
            <p:ph type="title"/>
          </p:nvPr>
        </p:nvSpPr>
        <p:spPr>
          <a:xfrm>
            <a:off x="1539806" y="2037150"/>
            <a:ext cx="2301551" cy="2580568"/>
          </a:xfrm>
        </p:spPr>
        <p:txBody>
          <a:bodyPr vert="horz" lIns="91440" tIns="45720" rIns="91440" bIns="45720" rtlCol="0" anchor="ctr">
            <a:normAutofit/>
          </a:bodyPr>
          <a:lstStyle/>
          <a:p>
            <a:r>
              <a:rPr lang="en-US" sz="3600" dirty="0">
                <a:solidFill>
                  <a:schemeClr val="tx1">
                    <a:lumMod val="65000"/>
                    <a:lumOff val="35000"/>
                  </a:schemeClr>
                </a:solidFill>
              </a:rPr>
              <a:t>Abstract</a:t>
            </a:r>
          </a:p>
        </p:txBody>
      </p:sp>
      <p:sp>
        <p:nvSpPr>
          <p:cNvPr id="86" name="Rectangle 70">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 name="Rectangle 72">
            <a:extLst>
              <a:ext uri="{FF2B5EF4-FFF2-40B4-BE49-F238E27FC236}">
                <a16:creationId xmlns:a16="http://schemas.microsoft.com/office/drawing/2014/main" id="{DF737BB4-6553-47A8-893F-178A10C6B6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descr="A picture containing colorful, umbrella, colored, red&#10;&#10;Description automatically generated">
            <a:extLst>
              <a:ext uri="{FF2B5EF4-FFF2-40B4-BE49-F238E27FC236}">
                <a16:creationId xmlns:a16="http://schemas.microsoft.com/office/drawing/2014/main" id="{1D22F81C-1F43-45A9-8219-94DC165F23A7}"/>
              </a:ext>
            </a:extLst>
          </p:cNvPr>
          <p:cNvPicPr>
            <a:picLocks noChangeAspect="1"/>
          </p:cNvPicPr>
          <p:nvPr/>
        </p:nvPicPr>
        <p:blipFill>
          <a:blip r:embed="rId3">
            <a:duotone>
              <a:schemeClr val="accent1">
                <a:shade val="45000"/>
                <a:satMod val="135000"/>
              </a:schemeClr>
              <a:prstClr val="white"/>
            </a:duotone>
            <a:alphaModFix amt="20000"/>
          </a:blip>
          <a:stretch>
            <a:fillRect/>
          </a:stretch>
        </p:blipFill>
        <p:spPr>
          <a:xfrm>
            <a:off x="5594545" y="1043819"/>
            <a:ext cx="5813877" cy="4770362"/>
          </a:xfrm>
          <a:prstGeom prst="rect">
            <a:avLst/>
          </a:prstGeom>
        </p:spPr>
      </p:pic>
      <p:sp>
        <p:nvSpPr>
          <p:cNvPr id="4" name="TextBox 3">
            <a:extLst>
              <a:ext uri="{FF2B5EF4-FFF2-40B4-BE49-F238E27FC236}">
                <a16:creationId xmlns:a16="http://schemas.microsoft.com/office/drawing/2014/main" id="{D0C23AD9-41DF-4F9C-8BA9-02806142E5DA}"/>
              </a:ext>
            </a:extLst>
          </p:cNvPr>
          <p:cNvSpPr txBox="1"/>
          <p:nvPr/>
        </p:nvSpPr>
        <p:spPr>
          <a:xfrm>
            <a:off x="5186340" y="681645"/>
            <a:ext cx="6468477" cy="5537172"/>
          </a:xfrm>
          <a:prstGeom prst="rect">
            <a:avLst/>
          </a:prstGeom>
        </p:spPr>
        <p:txBody>
          <a:bodyPr vert="horz" lIns="91440" tIns="45720" rIns="91440" bIns="45720" rtlCol="0" anchor="ctr">
            <a:normAutofit/>
          </a:bodyPr>
          <a:lstStyle/>
          <a:p>
            <a:pPr algn="ctr" defTabSz="914400">
              <a:lnSpc>
                <a:spcPct val="120000"/>
              </a:lnSpc>
              <a:spcAft>
                <a:spcPts val="600"/>
              </a:spcAft>
              <a:buClr>
                <a:schemeClr val="accent6"/>
              </a:buClr>
              <a:buSzPct val="90000"/>
            </a:pPr>
            <a:r>
              <a:rPr lang="en-US" sz="1600" dirty="0">
                <a:solidFill>
                  <a:schemeClr val="accent2">
                    <a:lumMod val="50000"/>
                  </a:schemeClr>
                </a:solidFill>
                <a:latin typeface="Calibri Light" panose="020F0302020204030204" pitchFamily="34" charset="0"/>
                <a:cs typeface="Calibri Light" panose="020F0302020204030204" pitchFamily="34" charset="0"/>
              </a:rPr>
              <a:t>When talking about deep learning the simplicity, scalability, flexibility and adaptive computation time of a model are some of the significant aspect of measuring the performance metric. With progress in the field of AI, it became possible to process complex tasks like recognizing features like real-life objects and human speech. However, with advancement in AI, came new challenges such as the vanishing gradient problem and redundant features. This led to the rise in </a:t>
            </a:r>
            <a:r>
              <a:rPr lang="en-US" sz="1600" b="1" i="1" dirty="0">
                <a:solidFill>
                  <a:schemeClr val="accent2">
                    <a:lumMod val="50000"/>
                  </a:schemeClr>
                </a:solidFill>
                <a:latin typeface="Calibri Light" panose="020F0302020204030204" pitchFamily="34" charset="0"/>
                <a:cs typeface="Calibri Light" panose="020F0302020204030204" pitchFamily="34" charset="0"/>
              </a:rPr>
              <a:t>RBM &amp; DBN.</a:t>
            </a:r>
            <a:endParaRPr lang="en-US" sz="1600" dirty="0">
              <a:solidFill>
                <a:schemeClr val="accent2">
                  <a:lumMod val="50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1519248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0BE3D13-5BE5-4B05-AFCF-2A2E059D2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562092-3AA7-4EF0-9007-C44F879A1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1AC85C80-0175-4214-A13D-03C224658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70108" y="985292"/>
            <a:ext cx="1345319" cy="1345319"/>
          </a:xfrm>
          <a:prstGeom prst="ellipse">
            <a:avLst/>
          </a:prstGeom>
          <a:solidFill>
            <a:schemeClr val="accent1">
              <a:lumMod val="40000"/>
              <a:lumOff val="6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60B620B-3E81-4075-BC12-D4FB3E299C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133" y="0"/>
            <a:ext cx="12189867" cy="6858000"/>
          </a:xfrm>
          <a:prstGeom prst="rect">
            <a:avLst/>
          </a:prstGeom>
        </p:spPr>
      </p:pic>
      <p:sp>
        <p:nvSpPr>
          <p:cNvPr id="11" name="Title 1">
            <a:extLst>
              <a:ext uri="{FF2B5EF4-FFF2-40B4-BE49-F238E27FC236}">
                <a16:creationId xmlns:a16="http://schemas.microsoft.com/office/drawing/2014/main" id="{08421A43-47AD-4387-8491-0F00034AB622}"/>
              </a:ext>
            </a:extLst>
          </p:cNvPr>
          <p:cNvSpPr txBox="1">
            <a:spLocks/>
          </p:cNvSpPr>
          <p:nvPr/>
        </p:nvSpPr>
        <p:spPr>
          <a:xfrm>
            <a:off x="2204114" y="1088852"/>
            <a:ext cx="7958137" cy="1308100"/>
          </a:xfrm>
          <a:prstGeom prst="rect">
            <a:avLst/>
          </a:prstGeom>
        </p:spPr>
        <p:txBody>
          <a:bodyPr vert="horz" lIns="91440" tIns="45720" rIns="91440" bIns="45720" rtlCol="0" anchor="b">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3200" dirty="0">
                <a:solidFill>
                  <a:schemeClr val="tx1">
                    <a:lumMod val="65000"/>
                    <a:lumOff val="35000"/>
                  </a:schemeClr>
                </a:solidFill>
              </a:rPr>
              <a:t>Architecture of DBN</a:t>
            </a:r>
            <a:br>
              <a:rPr lang="en-IN" sz="3200" dirty="0"/>
            </a:br>
            <a:endParaRPr lang="en-US" sz="3200" dirty="0">
              <a:solidFill>
                <a:schemeClr val="tx1">
                  <a:lumMod val="65000"/>
                  <a:lumOff val="35000"/>
                </a:schemeClr>
              </a:solidFill>
            </a:endParaRPr>
          </a:p>
        </p:txBody>
      </p:sp>
      <p:pic>
        <p:nvPicPr>
          <p:cNvPr id="16" name="Picture 15" descr="A close up of a logo&#10;&#10;Description automatically generated">
            <a:extLst>
              <a:ext uri="{FF2B5EF4-FFF2-40B4-BE49-F238E27FC236}">
                <a16:creationId xmlns:a16="http://schemas.microsoft.com/office/drawing/2014/main" id="{A83AB081-4ACD-49C4-B1FE-4E9831842C46}"/>
              </a:ext>
            </a:extLst>
          </p:cNvPr>
          <p:cNvPicPr>
            <a:picLocks noChangeAspect="1"/>
          </p:cNvPicPr>
          <p:nvPr/>
        </p:nvPicPr>
        <p:blipFill>
          <a:blip r:embed="rId3">
            <a:duotone>
              <a:schemeClr val="accent2">
                <a:shade val="45000"/>
                <a:satMod val="135000"/>
              </a:schemeClr>
              <a:prstClr val="white"/>
            </a:duotone>
            <a:alphaModFix amt="5000"/>
            <a:extLst>
              <a:ext uri="{BEBA8EAE-BF5A-486C-A8C5-ECC9F3942E4B}">
                <a14:imgProps xmlns:a14="http://schemas.microsoft.com/office/drawing/2010/main">
                  <a14:imgLayer r:embed="rId4">
                    <a14:imgEffect>
                      <a14:artisticGlowDiffused/>
                    </a14:imgEffect>
                    <a14:imgEffect>
                      <a14:sharpenSoften amount="-25000"/>
                    </a14:imgEffect>
                  </a14:imgLayer>
                </a14:imgProps>
              </a:ext>
            </a:extLst>
          </a:blip>
          <a:stretch>
            <a:fillRect/>
          </a:stretch>
        </p:blipFill>
        <p:spPr>
          <a:xfrm>
            <a:off x="939340" y="-2"/>
            <a:ext cx="11244382" cy="6857999"/>
          </a:xfrm>
          <a:prstGeom prst="rect">
            <a:avLst/>
          </a:prstGeom>
        </p:spPr>
      </p:pic>
      <p:pic>
        <p:nvPicPr>
          <p:cNvPr id="15" name="Picture 14" descr="A close up of a logo&#10;&#10;Description automatically generated">
            <a:extLst>
              <a:ext uri="{FF2B5EF4-FFF2-40B4-BE49-F238E27FC236}">
                <a16:creationId xmlns:a16="http://schemas.microsoft.com/office/drawing/2014/main" id="{41BD0F34-F8FE-4A87-BA0F-F02BF5203A71}"/>
              </a:ext>
            </a:extLst>
          </p:cNvPr>
          <p:cNvPicPr>
            <a:picLocks noChangeAspect="1"/>
          </p:cNvPicPr>
          <p:nvPr/>
        </p:nvPicPr>
        <p:blipFill>
          <a:blip r:embed="rId5">
            <a:duotone>
              <a:schemeClr val="accent1">
                <a:shade val="45000"/>
                <a:satMod val="135000"/>
              </a:schemeClr>
              <a:prstClr val="white"/>
            </a:duotone>
            <a:alphaModFix amt="20000"/>
            <a:extLst>
              <a:ext uri="{BEBA8EAE-BF5A-486C-A8C5-ECC9F3942E4B}">
                <a14:imgProps xmlns:a14="http://schemas.microsoft.com/office/drawing/2010/main">
                  <a14:imgLayer r:embed="rId6">
                    <a14:imgEffect>
                      <a14:brightnessContrast contrast="20000"/>
                    </a14:imgEffect>
                  </a14:imgLayer>
                </a14:imgProps>
              </a:ext>
            </a:extLst>
          </a:blip>
          <a:stretch>
            <a:fillRect/>
          </a:stretch>
        </p:blipFill>
        <p:spPr>
          <a:xfrm>
            <a:off x="6656832" y="497208"/>
            <a:ext cx="5245352" cy="6369357"/>
          </a:xfrm>
          <a:prstGeom prst="rect">
            <a:avLst/>
          </a:prstGeom>
        </p:spPr>
      </p:pic>
      <p:pic>
        <p:nvPicPr>
          <p:cNvPr id="13" name="Picture 12">
            <a:extLst>
              <a:ext uri="{FF2B5EF4-FFF2-40B4-BE49-F238E27FC236}">
                <a16:creationId xmlns:a16="http://schemas.microsoft.com/office/drawing/2014/main" id="{34F3DEAC-D7D6-4078-A15A-12CB63DA9ED0}"/>
              </a:ext>
            </a:extLst>
          </p:cNvPr>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9455" y="2523478"/>
            <a:ext cx="6002942" cy="315303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2909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0BE3D13-5BE5-4B05-AFCF-2A2E059D2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562092-3AA7-4EF0-9007-C44F879A1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1AC85C80-0175-4214-A13D-03C224658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70108" y="985292"/>
            <a:ext cx="1345319" cy="1345319"/>
          </a:xfrm>
          <a:prstGeom prst="ellipse">
            <a:avLst/>
          </a:prstGeom>
          <a:solidFill>
            <a:schemeClr val="accent1">
              <a:lumMod val="40000"/>
              <a:lumOff val="6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60B620B-3E81-4075-BC12-D4FB3E299C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133" y="0"/>
            <a:ext cx="12189867" cy="6858000"/>
          </a:xfrm>
          <a:prstGeom prst="rect">
            <a:avLst/>
          </a:prstGeom>
        </p:spPr>
      </p:pic>
      <p:sp>
        <p:nvSpPr>
          <p:cNvPr id="3" name="Content Placeholder 2">
            <a:extLst>
              <a:ext uri="{FF2B5EF4-FFF2-40B4-BE49-F238E27FC236}">
                <a16:creationId xmlns:a16="http://schemas.microsoft.com/office/drawing/2014/main" id="{B8F2DB19-0B7E-426A-8876-EC4CEBB3727D}"/>
              </a:ext>
            </a:extLst>
          </p:cNvPr>
          <p:cNvSpPr>
            <a:spLocks noGrp="1"/>
          </p:cNvSpPr>
          <p:nvPr>
            <p:ph idx="1"/>
          </p:nvPr>
        </p:nvSpPr>
        <p:spPr>
          <a:xfrm>
            <a:off x="2372379" y="2434171"/>
            <a:ext cx="7621606" cy="3443107"/>
          </a:xfrm>
        </p:spPr>
        <p:txBody>
          <a:bodyPr anchor="t">
            <a:normAutofit/>
          </a:bodyPr>
          <a:lstStyle/>
          <a:p>
            <a:r>
              <a:rPr lang="en-IN" sz="1600" dirty="0">
                <a:latin typeface="Calibri Light" panose="020F0302020204030204" pitchFamily="34" charset="0"/>
                <a:cs typeface="Calibri Light" panose="020F0302020204030204" pitchFamily="34" charset="0"/>
              </a:rPr>
              <a:t>The </a:t>
            </a:r>
            <a:r>
              <a:rPr lang="en-IN" sz="1600" b="1" dirty="0">
                <a:latin typeface="Calibri Light" panose="020F0302020204030204" pitchFamily="34" charset="0"/>
                <a:cs typeface="Calibri Light" panose="020F0302020204030204" pitchFamily="34" charset="0"/>
              </a:rPr>
              <a:t>input is passed to the visible layer </a:t>
            </a:r>
            <a:r>
              <a:rPr lang="en-IN" sz="1600" dirty="0">
                <a:latin typeface="Calibri Light" panose="020F0302020204030204" pitchFamily="34" charset="0"/>
                <a:cs typeface="Calibri Light" panose="020F0302020204030204" pitchFamily="34" charset="0"/>
              </a:rPr>
              <a:t>of the first RBM and then we map this to the hidden layer of the first RBM.</a:t>
            </a:r>
          </a:p>
          <a:p>
            <a:r>
              <a:rPr lang="en-IN" sz="1600" dirty="0">
                <a:latin typeface="Calibri Light" panose="020F0302020204030204" pitchFamily="34" charset="0"/>
                <a:cs typeface="Calibri Light" panose="020F0302020204030204" pitchFamily="34" charset="0"/>
              </a:rPr>
              <a:t>We use </a:t>
            </a:r>
            <a:r>
              <a:rPr lang="en-IN" sz="1600" b="1" dirty="0">
                <a:latin typeface="Calibri Light" panose="020F0302020204030204" pitchFamily="34" charset="0"/>
                <a:cs typeface="Calibri Light" panose="020F0302020204030204" pitchFamily="34" charset="0"/>
              </a:rPr>
              <a:t>contrastive divergence </a:t>
            </a:r>
            <a:r>
              <a:rPr lang="en-IN" sz="1600" dirty="0">
                <a:latin typeface="Calibri Light" panose="020F0302020204030204" pitchFamily="34" charset="0"/>
                <a:cs typeface="Calibri Light" panose="020F0302020204030204" pitchFamily="34" charset="0"/>
              </a:rPr>
              <a:t>to train this RBM. Here the training of RBM means training the optimal weights for these connections.</a:t>
            </a:r>
          </a:p>
          <a:p>
            <a:r>
              <a:rPr lang="en-IN" sz="1600" dirty="0">
                <a:latin typeface="Calibri Light" panose="020F0302020204030204" pitchFamily="34" charset="0"/>
                <a:cs typeface="Calibri Light" panose="020F0302020204030204" pitchFamily="34" charset="0"/>
              </a:rPr>
              <a:t>So in the next RBM the hidden layer from the first RBM acts as the input to the next RBM.</a:t>
            </a:r>
          </a:p>
          <a:p>
            <a:r>
              <a:rPr lang="en-IN" sz="1600" dirty="0">
                <a:latin typeface="Calibri Light" panose="020F0302020204030204" pitchFamily="34" charset="0"/>
                <a:cs typeface="Calibri Light" panose="020F0302020204030204" pitchFamily="34" charset="0"/>
              </a:rPr>
              <a:t>This can continue to the number of RBM that we want to get </a:t>
            </a:r>
            <a:r>
              <a:rPr lang="en-IN" sz="1600" b="1" dirty="0">
                <a:latin typeface="Calibri Light" panose="020F0302020204030204" pitchFamily="34" charset="0"/>
                <a:cs typeface="Calibri Light" panose="020F0302020204030204" pitchFamily="34" charset="0"/>
              </a:rPr>
              <a:t>stacked together</a:t>
            </a:r>
            <a:r>
              <a:rPr lang="en-IN" sz="1600" dirty="0">
                <a:latin typeface="Calibri Light" panose="020F0302020204030204" pitchFamily="34" charset="0"/>
                <a:cs typeface="Calibri Light" panose="020F0302020204030204" pitchFamily="34" charset="0"/>
              </a:rPr>
              <a:t>.</a:t>
            </a:r>
          </a:p>
          <a:p>
            <a:pPr marL="0" indent="0">
              <a:buNone/>
            </a:pPr>
            <a:endParaRPr lang="en-US" sz="1600" dirty="0">
              <a:solidFill>
                <a:srgbClr val="1F2D29"/>
              </a:solidFill>
            </a:endParaRPr>
          </a:p>
        </p:txBody>
      </p:sp>
      <p:sp>
        <p:nvSpPr>
          <p:cNvPr id="11" name="Title 1">
            <a:extLst>
              <a:ext uri="{FF2B5EF4-FFF2-40B4-BE49-F238E27FC236}">
                <a16:creationId xmlns:a16="http://schemas.microsoft.com/office/drawing/2014/main" id="{71C4773E-22EB-44D9-BCA7-DA6AAB01D9F3}"/>
              </a:ext>
            </a:extLst>
          </p:cNvPr>
          <p:cNvSpPr txBox="1">
            <a:spLocks/>
          </p:cNvSpPr>
          <p:nvPr/>
        </p:nvSpPr>
        <p:spPr>
          <a:xfrm>
            <a:off x="2204114" y="1088852"/>
            <a:ext cx="7958137" cy="1308100"/>
          </a:xfrm>
          <a:prstGeom prst="rect">
            <a:avLst/>
          </a:prstGeom>
        </p:spPr>
        <p:txBody>
          <a:bodyPr vert="horz" lIns="91440" tIns="45720" rIns="91440" bIns="45720" rtlCol="0" anchor="b">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3200" dirty="0">
                <a:solidFill>
                  <a:schemeClr val="tx1">
                    <a:lumMod val="65000"/>
                    <a:lumOff val="35000"/>
                  </a:schemeClr>
                </a:solidFill>
              </a:rPr>
              <a:t>Training of DBN</a:t>
            </a:r>
            <a:br>
              <a:rPr lang="en-IN" sz="3200" dirty="0"/>
            </a:br>
            <a:endParaRPr lang="en-US" sz="3200" dirty="0">
              <a:solidFill>
                <a:schemeClr val="tx1">
                  <a:lumMod val="65000"/>
                  <a:lumOff val="35000"/>
                </a:schemeClr>
              </a:solidFill>
            </a:endParaRPr>
          </a:p>
        </p:txBody>
      </p:sp>
      <p:pic>
        <p:nvPicPr>
          <p:cNvPr id="13" name="Picture 12" descr="A picture containing card, drawing, brick, table&#10;&#10;Description automatically generated">
            <a:extLst>
              <a:ext uri="{FF2B5EF4-FFF2-40B4-BE49-F238E27FC236}">
                <a16:creationId xmlns:a16="http://schemas.microsoft.com/office/drawing/2014/main" id="{908D7E64-0C21-4E5E-8A08-3B94028FE800}"/>
              </a:ext>
            </a:extLst>
          </p:cNvPr>
          <p:cNvPicPr>
            <a:picLocks noChangeAspect="1"/>
          </p:cNvPicPr>
          <p:nvPr/>
        </p:nvPicPr>
        <p:blipFill>
          <a:blip r:embed="rId3">
            <a:duotone>
              <a:schemeClr val="accent1">
                <a:shade val="45000"/>
                <a:satMod val="135000"/>
              </a:schemeClr>
              <a:prstClr val="white"/>
            </a:duotone>
            <a:alphaModFix amt="35000"/>
          </a:blip>
          <a:stretch>
            <a:fillRect/>
          </a:stretch>
        </p:blipFill>
        <p:spPr>
          <a:xfrm rot="16200000">
            <a:off x="6849026" y="1488149"/>
            <a:ext cx="6847581" cy="3871280"/>
          </a:xfrm>
          <a:prstGeom prst="rect">
            <a:avLst/>
          </a:prstGeom>
          <a:ln>
            <a:noFill/>
          </a:ln>
          <a:effectLst>
            <a:softEdge rad="112500"/>
          </a:effectLst>
        </p:spPr>
      </p:pic>
    </p:spTree>
    <p:extLst>
      <p:ext uri="{BB962C8B-B14F-4D97-AF65-F5344CB8AC3E}">
        <p14:creationId xmlns:p14="http://schemas.microsoft.com/office/powerpoint/2010/main" val="26695492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0BE3D13-5BE5-4B05-AFCF-2A2E059D2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562092-3AA7-4EF0-9007-C44F879A1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1AC85C80-0175-4214-A13D-03C224658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70108" y="985292"/>
            <a:ext cx="1345319" cy="1345319"/>
          </a:xfrm>
          <a:prstGeom prst="ellipse">
            <a:avLst/>
          </a:prstGeom>
          <a:solidFill>
            <a:schemeClr val="accent1">
              <a:lumMod val="40000"/>
              <a:lumOff val="6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60B620B-3E81-4075-BC12-D4FB3E299C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133" y="0"/>
            <a:ext cx="12189867" cy="6858000"/>
          </a:xfrm>
          <a:prstGeom prst="rect">
            <a:avLst/>
          </a:prstGeom>
        </p:spPr>
      </p:pic>
      <p:pic>
        <p:nvPicPr>
          <p:cNvPr id="15" name="Content Placeholder 4" descr="A picture containing large&#10;&#10;Description automatically generated">
            <a:extLst>
              <a:ext uri="{FF2B5EF4-FFF2-40B4-BE49-F238E27FC236}">
                <a16:creationId xmlns:a16="http://schemas.microsoft.com/office/drawing/2014/main" id="{D0559D3B-C800-4138-A94A-0F871EB6652C}"/>
              </a:ext>
            </a:extLst>
          </p:cNvPr>
          <p:cNvPicPr>
            <a:picLocks noChangeAspect="1"/>
          </p:cNvPicPr>
          <p:nvPr/>
        </p:nvPicPr>
        <p:blipFill rotWithShape="1">
          <a:blip r:embed="rId3">
            <a:alphaModFix amt="5000"/>
            <a:biLevel thresh="25000"/>
          </a:blip>
          <a:srcRect l="22979" r="23458" b="-1"/>
          <a:stretch/>
        </p:blipFill>
        <p:spPr>
          <a:xfrm>
            <a:off x="1007761" y="-18069"/>
            <a:ext cx="11184239" cy="6876069"/>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9" name="Title 1">
            <a:extLst>
              <a:ext uri="{FF2B5EF4-FFF2-40B4-BE49-F238E27FC236}">
                <a16:creationId xmlns:a16="http://schemas.microsoft.com/office/drawing/2014/main" id="{26D0D714-6DDD-4B3C-A89E-129491D71B83}"/>
              </a:ext>
            </a:extLst>
          </p:cNvPr>
          <p:cNvSpPr txBox="1">
            <a:spLocks/>
          </p:cNvSpPr>
          <p:nvPr/>
        </p:nvSpPr>
        <p:spPr>
          <a:xfrm>
            <a:off x="2204114" y="1088852"/>
            <a:ext cx="7958137" cy="1308100"/>
          </a:xfrm>
          <a:prstGeom prst="rect">
            <a:avLst/>
          </a:prstGeom>
        </p:spPr>
        <p:txBody>
          <a:bodyPr vert="horz" lIns="91440" tIns="45720" rIns="91440" bIns="45720" rtlCol="0" anchor="b">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3200" dirty="0">
                <a:solidFill>
                  <a:schemeClr val="tx1">
                    <a:lumMod val="65000"/>
                    <a:lumOff val="35000"/>
                  </a:schemeClr>
                </a:solidFill>
              </a:rPr>
              <a:t>Training of DBN </a:t>
            </a:r>
            <a:br>
              <a:rPr lang="en-IN" sz="3200" dirty="0"/>
            </a:br>
            <a:endParaRPr lang="en-US" sz="3200" dirty="0">
              <a:solidFill>
                <a:schemeClr val="tx1">
                  <a:lumMod val="65000"/>
                  <a:lumOff val="35000"/>
                </a:schemeClr>
              </a:solidFill>
            </a:endParaRPr>
          </a:p>
        </p:txBody>
      </p:sp>
      <p:sp>
        <p:nvSpPr>
          <p:cNvPr id="11" name="Content Placeholder 2">
            <a:extLst>
              <a:ext uri="{FF2B5EF4-FFF2-40B4-BE49-F238E27FC236}">
                <a16:creationId xmlns:a16="http://schemas.microsoft.com/office/drawing/2014/main" id="{4F7BD7DF-58EF-4668-8EE2-6525DB3E89D0}"/>
              </a:ext>
            </a:extLst>
          </p:cNvPr>
          <p:cNvSpPr>
            <a:spLocks noGrp="1"/>
          </p:cNvSpPr>
          <p:nvPr>
            <p:ph idx="1"/>
          </p:nvPr>
        </p:nvSpPr>
        <p:spPr>
          <a:xfrm>
            <a:off x="2046289" y="2500512"/>
            <a:ext cx="4894506" cy="3443288"/>
          </a:xfrm>
        </p:spPr>
        <p:txBody>
          <a:bodyPr anchor="t">
            <a:normAutofit/>
          </a:bodyPr>
          <a:lstStyle/>
          <a:p>
            <a:pPr>
              <a:buFont typeface="Wingdings" panose="05000000000000000000" pitchFamily="2" charset="2"/>
              <a:buChar char="q"/>
            </a:pPr>
            <a:r>
              <a:rPr lang="en-US" sz="1800" b="1" dirty="0">
                <a:solidFill>
                  <a:schemeClr val="accent2">
                    <a:lumMod val="50000"/>
                  </a:schemeClr>
                </a:solidFill>
                <a:latin typeface="Calibri Light" panose="020F0302020204030204" pitchFamily="34" charset="0"/>
                <a:cs typeface="Calibri Light" panose="020F0302020204030204" pitchFamily="34" charset="0"/>
              </a:rPr>
              <a:t>Recursive Greedy Learning Procedure for DBN</a:t>
            </a:r>
          </a:p>
          <a:p>
            <a:pPr lvl="1"/>
            <a:r>
              <a:rPr lang="en-US" sz="1400" b="1" dirty="0">
                <a:latin typeface="Calibri Light" panose="020F0302020204030204" pitchFamily="34" charset="0"/>
                <a:cs typeface="Calibri Light" panose="020F0302020204030204" pitchFamily="34" charset="0"/>
              </a:rPr>
              <a:t>Step one </a:t>
            </a:r>
            <a:r>
              <a:rPr lang="en-US" sz="1400" dirty="0">
                <a:latin typeface="Calibri Light" panose="020F0302020204030204" pitchFamily="34" charset="0"/>
                <a:cs typeface="Calibri Light" panose="020F0302020204030204" pitchFamily="34" charset="0"/>
              </a:rPr>
              <a:t>is to train a layer of properties which can obtain the input signals from the pixels directly. This is also the first layer and acts as the visible layer.</a:t>
            </a:r>
          </a:p>
          <a:p>
            <a:pPr lvl="1"/>
            <a:r>
              <a:rPr lang="en-US" sz="1400" b="1" dirty="0">
                <a:latin typeface="Calibri Light" panose="020F0302020204030204" pitchFamily="34" charset="0"/>
                <a:cs typeface="Calibri Light" panose="020F0302020204030204" pitchFamily="34" charset="0"/>
              </a:rPr>
              <a:t>Next,</a:t>
            </a:r>
            <a:r>
              <a:rPr lang="en-US" sz="1400" dirty="0">
                <a:latin typeface="Calibri Light" panose="020F0302020204030204" pitchFamily="34" charset="0"/>
                <a:cs typeface="Calibri Light" panose="020F0302020204030204" pitchFamily="34" charset="0"/>
              </a:rPr>
              <a:t> we treat the values of this layer as pixels and learn the features of the previous features in a second hidden layer.</a:t>
            </a:r>
          </a:p>
          <a:p>
            <a:pPr marL="0" indent="0">
              <a:buNone/>
            </a:pPr>
            <a:endParaRPr lang="en-US" sz="1600" dirty="0">
              <a:solidFill>
                <a:srgbClr val="1F2D29"/>
              </a:solidFill>
            </a:endParaRPr>
          </a:p>
        </p:txBody>
      </p:sp>
      <p:pic>
        <p:nvPicPr>
          <p:cNvPr id="13" name="Picture 12" descr="Figure 7-5.">
            <a:extLst>
              <a:ext uri="{FF2B5EF4-FFF2-40B4-BE49-F238E27FC236}">
                <a16:creationId xmlns:a16="http://schemas.microsoft.com/office/drawing/2014/main" id="{775B4612-10CA-4D49-A231-CB0659A182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9395" y="2641600"/>
            <a:ext cx="4134002" cy="21875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830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0BE3D13-5BE5-4B05-AFCF-2A2E059D2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562092-3AA7-4EF0-9007-C44F879A1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1AC85C80-0175-4214-A13D-03C224658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70108" y="985292"/>
            <a:ext cx="1345319" cy="1345319"/>
          </a:xfrm>
          <a:prstGeom prst="ellipse">
            <a:avLst/>
          </a:prstGeom>
          <a:solidFill>
            <a:schemeClr val="accent1">
              <a:lumMod val="40000"/>
              <a:lumOff val="6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60B620B-3E81-4075-BC12-D4FB3E299C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133" y="0"/>
            <a:ext cx="12189867" cy="6858000"/>
          </a:xfrm>
          <a:prstGeom prst="rect">
            <a:avLst/>
          </a:prstGeom>
        </p:spPr>
      </p:pic>
      <p:pic>
        <p:nvPicPr>
          <p:cNvPr id="13" name="Content Placeholder 4" descr="A picture containing large&#10;&#10;Description automatically generated">
            <a:extLst>
              <a:ext uri="{FF2B5EF4-FFF2-40B4-BE49-F238E27FC236}">
                <a16:creationId xmlns:a16="http://schemas.microsoft.com/office/drawing/2014/main" id="{F09C1684-AC7D-4B40-A3A9-9E7839B89DDA}"/>
              </a:ext>
            </a:extLst>
          </p:cNvPr>
          <p:cNvPicPr>
            <a:picLocks noChangeAspect="1"/>
          </p:cNvPicPr>
          <p:nvPr/>
        </p:nvPicPr>
        <p:blipFill rotWithShape="1">
          <a:blip r:embed="rId3">
            <a:alphaModFix amt="5000"/>
            <a:biLevel thresh="25000"/>
          </a:blip>
          <a:srcRect l="22979" r="23458" b="-1"/>
          <a:stretch/>
        </p:blipFill>
        <p:spPr>
          <a:xfrm>
            <a:off x="1007761" y="-18069"/>
            <a:ext cx="11184239" cy="6876069"/>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9" name="Title 1">
            <a:extLst>
              <a:ext uri="{FF2B5EF4-FFF2-40B4-BE49-F238E27FC236}">
                <a16:creationId xmlns:a16="http://schemas.microsoft.com/office/drawing/2014/main" id="{35E2A16A-8758-4125-BB59-7677BA35E8FC}"/>
              </a:ext>
            </a:extLst>
          </p:cNvPr>
          <p:cNvSpPr txBox="1">
            <a:spLocks/>
          </p:cNvSpPr>
          <p:nvPr/>
        </p:nvSpPr>
        <p:spPr>
          <a:xfrm>
            <a:off x="2204114" y="1088852"/>
            <a:ext cx="7958137" cy="1308100"/>
          </a:xfrm>
          <a:prstGeom prst="rect">
            <a:avLst/>
          </a:prstGeom>
        </p:spPr>
        <p:txBody>
          <a:bodyPr vert="horz" lIns="91440" tIns="45720" rIns="91440" bIns="45720" rtlCol="0" anchor="b">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3200" dirty="0">
                <a:solidFill>
                  <a:schemeClr val="tx1">
                    <a:lumMod val="65000"/>
                    <a:lumOff val="35000"/>
                  </a:schemeClr>
                </a:solidFill>
              </a:rPr>
              <a:t>Training of DBN</a:t>
            </a:r>
            <a:br>
              <a:rPr lang="en-IN" sz="3200" dirty="0"/>
            </a:br>
            <a:endParaRPr lang="en-US" sz="3200" dirty="0">
              <a:solidFill>
                <a:schemeClr val="tx1">
                  <a:lumMod val="65000"/>
                  <a:lumOff val="35000"/>
                </a:schemeClr>
              </a:solidFill>
            </a:endParaRPr>
          </a:p>
        </p:txBody>
      </p:sp>
      <p:sp>
        <p:nvSpPr>
          <p:cNvPr id="4" name="Rectangle 3">
            <a:extLst>
              <a:ext uri="{FF2B5EF4-FFF2-40B4-BE49-F238E27FC236}">
                <a16:creationId xmlns:a16="http://schemas.microsoft.com/office/drawing/2014/main" id="{1B5DA288-C34A-43EF-8951-B7AB5AA4370C}"/>
              </a:ext>
            </a:extLst>
          </p:cNvPr>
          <p:cNvSpPr/>
          <p:nvPr/>
        </p:nvSpPr>
        <p:spPr>
          <a:xfrm>
            <a:off x="2108662" y="2886669"/>
            <a:ext cx="4300451" cy="1477328"/>
          </a:xfrm>
          <a:prstGeom prst="rect">
            <a:avLst/>
          </a:prstGeom>
        </p:spPr>
        <p:txBody>
          <a:bodyPr wrap="square">
            <a:spAutoFit/>
          </a:bodyPr>
          <a:lstStyle/>
          <a:p>
            <a:pPr marL="285750" indent="-285750">
              <a:buClr>
                <a:schemeClr val="accent2"/>
              </a:buClr>
              <a:buFont typeface="Wingdings" panose="05000000000000000000" pitchFamily="2" charset="2"/>
              <a:buChar char="§"/>
            </a:pPr>
            <a:r>
              <a:rPr lang="en-US" dirty="0">
                <a:latin typeface="Calibri Light" panose="020F0302020204030204" pitchFamily="34" charset="0"/>
                <a:cs typeface="Calibri Light" panose="020F0302020204030204" pitchFamily="34" charset="0"/>
              </a:rPr>
              <a:t>Every time another layer of properties or features is added to the belief network, there will be an </a:t>
            </a:r>
            <a:r>
              <a:rPr lang="en-US" b="1" dirty="0">
                <a:latin typeface="Calibri Light" panose="020F0302020204030204" pitchFamily="34" charset="0"/>
                <a:cs typeface="Calibri Light" panose="020F0302020204030204" pitchFamily="34" charset="0"/>
              </a:rPr>
              <a:t>improvement in the lower bound</a:t>
            </a:r>
            <a:r>
              <a:rPr lang="en-US" dirty="0">
                <a:latin typeface="Calibri Light" panose="020F0302020204030204" pitchFamily="34" charset="0"/>
                <a:cs typeface="Calibri Light" panose="020F0302020204030204" pitchFamily="34" charset="0"/>
              </a:rPr>
              <a:t> on the log probability of the training data set.</a:t>
            </a:r>
          </a:p>
        </p:txBody>
      </p:sp>
      <p:pic>
        <p:nvPicPr>
          <p:cNvPr id="11" name="Picture 10">
            <a:extLst>
              <a:ext uri="{FF2B5EF4-FFF2-40B4-BE49-F238E27FC236}">
                <a16:creationId xmlns:a16="http://schemas.microsoft.com/office/drawing/2014/main" id="{8088A5BA-5BA5-4702-A9AA-421142528C83}"/>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9687" y="2596078"/>
            <a:ext cx="4258497" cy="20585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8800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0BE3D13-5BE5-4B05-AFCF-2A2E059D2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562092-3AA7-4EF0-9007-C44F879A1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1AC85C80-0175-4214-A13D-03C224658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70108" y="985292"/>
            <a:ext cx="1345319" cy="1345319"/>
          </a:xfrm>
          <a:prstGeom prst="ellipse">
            <a:avLst/>
          </a:prstGeom>
          <a:solidFill>
            <a:schemeClr val="accent1">
              <a:lumMod val="40000"/>
              <a:lumOff val="6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building, floor&#10;&#10;Description automatically generated">
            <a:extLst>
              <a:ext uri="{FF2B5EF4-FFF2-40B4-BE49-F238E27FC236}">
                <a16:creationId xmlns:a16="http://schemas.microsoft.com/office/drawing/2014/main" id="{9FBC6F7E-23B9-499D-B6B6-246E2D7B38A2}"/>
              </a:ext>
            </a:extLst>
          </p:cNvPr>
          <p:cNvPicPr>
            <a:picLocks noChangeAspect="1"/>
          </p:cNvPicPr>
          <p:nvPr/>
        </p:nvPicPr>
        <p:blipFill>
          <a:blip r:embed="rId2">
            <a:duotone>
              <a:schemeClr val="accent2">
                <a:shade val="45000"/>
                <a:satMod val="135000"/>
              </a:schemeClr>
              <a:prstClr val="white"/>
            </a:duotone>
            <a:alphaModFix amt="35000"/>
          </a:blip>
          <a:stretch>
            <a:fillRect/>
          </a:stretch>
        </p:blipFill>
        <p:spPr>
          <a:xfrm>
            <a:off x="964174" y="0"/>
            <a:ext cx="11225693" cy="6837893"/>
          </a:xfrm>
          <a:prstGeom prst="rect">
            <a:avLst/>
          </a:prstGeom>
        </p:spPr>
      </p:pic>
      <p:pic>
        <p:nvPicPr>
          <p:cNvPr id="14" name="Picture 13">
            <a:extLst>
              <a:ext uri="{FF2B5EF4-FFF2-40B4-BE49-F238E27FC236}">
                <a16:creationId xmlns:a16="http://schemas.microsoft.com/office/drawing/2014/main" id="{E60B620B-3E81-4075-BC12-D4FB3E299C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33" y="0"/>
            <a:ext cx="12189867" cy="6858000"/>
          </a:xfrm>
          <a:prstGeom prst="rect">
            <a:avLst/>
          </a:prstGeom>
        </p:spPr>
      </p:pic>
      <p:sp>
        <p:nvSpPr>
          <p:cNvPr id="9" name="Title 1">
            <a:extLst>
              <a:ext uri="{FF2B5EF4-FFF2-40B4-BE49-F238E27FC236}">
                <a16:creationId xmlns:a16="http://schemas.microsoft.com/office/drawing/2014/main" id="{F73F41FF-7AA1-4D1D-9AA4-9C1AE58821C2}"/>
              </a:ext>
            </a:extLst>
          </p:cNvPr>
          <p:cNvSpPr txBox="1">
            <a:spLocks/>
          </p:cNvSpPr>
          <p:nvPr/>
        </p:nvSpPr>
        <p:spPr>
          <a:xfrm>
            <a:off x="2210867" y="1104904"/>
            <a:ext cx="7958137" cy="1308100"/>
          </a:xfrm>
          <a:prstGeom prst="rect">
            <a:avLst/>
          </a:prstGeom>
        </p:spPr>
        <p:txBody>
          <a:bodyPr vert="horz" lIns="91440" tIns="45720" rIns="91440" bIns="45720" rtlCol="0" anchor="b">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3200" dirty="0">
                <a:solidFill>
                  <a:schemeClr val="tx1">
                    <a:lumMod val="65000"/>
                    <a:lumOff val="35000"/>
                  </a:schemeClr>
                </a:solidFill>
              </a:rPr>
              <a:t>Training of DBN</a:t>
            </a:r>
            <a:br>
              <a:rPr lang="en-IN" sz="3200" dirty="0"/>
            </a:br>
            <a:endParaRPr lang="en-US" sz="3200" dirty="0">
              <a:solidFill>
                <a:schemeClr val="tx1">
                  <a:lumMod val="65000"/>
                  <a:lumOff val="35000"/>
                </a:schemeClr>
              </a:solidFill>
            </a:endParaRPr>
          </a:p>
        </p:txBody>
      </p:sp>
      <p:sp>
        <p:nvSpPr>
          <p:cNvPr id="11" name="Content Placeholder 2">
            <a:extLst>
              <a:ext uri="{FF2B5EF4-FFF2-40B4-BE49-F238E27FC236}">
                <a16:creationId xmlns:a16="http://schemas.microsoft.com/office/drawing/2014/main" id="{12C82B99-352C-4C36-889C-FC32B0ABC2B2}"/>
              </a:ext>
            </a:extLst>
          </p:cNvPr>
          <p:cNvSpPr>
            <a:spLocks noGrp="1"/>
          </p:cNvSpPr>
          <p:nvPr/>
        </p:nvSpPr>
        <p:spPr>
          <a:xfrm>
            <a:off x="2270774" y="2330611"/>
            <a:ext cx="8742883"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nSpc>
                <a:spcPct val="100000"/>
              </a:lnSpc>
              <a:buSzPct val="70000"/>
              <a:buFont typeface="Wingdings" panose="05000000000000000000" pitchFamily="2" charset="2"/>
              <a:buChar char="q"/>
            </a:pPr>
            <a:r>
              <a:rPr lang="en-US" sz="1800" b="1" dirty="0">
                <a:solidFill>
                  <a:schemeClr val="accent2">
                    <a:lumMod val="50000"/>
                  </a:schemeClr>
                </a:solidFill>
                <a:latin typeface="Calibri Light" panose="020F0302020204030204" pitchFamily="34" charset="0"/>
                <a:cs typeface="Calibri Light" panose="020F0302020204030204" pitchFamily="34" charset="0"/>
              </a:rPr>
              <a:t> Contrastive Divergence method</a:t>
            </a:r>
          </a:p>
          <a:p>
            <a:pPr lvl="2">
              <a:lnSpc>
                <a:spcPct val="100000"/>
              </a:lnSpc>
              <a:buFont typeface="Wingdings" panose="05000000000000000000" pitchFamily="2" charset="2"/>
              <a:buChar char="§"/>
            </a:pPr>
            <a:r>
              <a:rPr lang="en-US" dirty="0">
                <a:solidFill>
                  <a:schemeClr val="tx2">
                    <a:lumMod val="90000"/>
                    <a:lumOff val="10000"/>
                  </a:schemeClr>
                </a:solidFill>
                <a:latin typeface="Calibri Light" panose="020F0302020204030204" pitchFamily="34" charset="0"/>
                <a:cs typeface="Calibri Light" panose="020F0302020204030204" pitchFamily="34" charset="0"/>
              </a:rPr>
              <a:t>Take the training dataset, set  the state of the visible to the training dataset.</a:t>
            </a:r>
          </a:p>
          <a:p>
            <a:pPr lvl="2">
              <a:lnSpc>
                <a:spcPct val="100000"/>
              </a:lnSpc>
              <a:buFont typeface="Wingdings" panose="05000000000000000000" pitchFamily="2" charset="2"/>
              <a:buChar char="§"/>
            </a:pPr>
            <a:r>
              <a:rPr lang="en-US" dirty="0">
                <a:solidFill>
                  <a:schemeClr val="tx2">
                    <a:lumMod val="90000"/>
                    <a:lumOff val="10000"/>
                  </a:schemeClr>
                </a:solidFill>
                <a:latin typeface="Calibri Light" panose="020F0302020204030204" pitchFamily="34" charset="0"/>
                <a:cs typeface="Calibri Light" panose="020F0302020204030204" pitchFamily="34" charset="0"/>
              </a:rPr>
              <a:t>Positive Phase: Update all the hidden unit in parallel by using the following equation i.e., compute positive statistics for edge E Positive(E), which is P(H =1|V).</a:t>
            </a:r>
          </a:p>
          <a:p>
            <a:pPr lvl="4">
              <a:lnSpc>
                <a:spcPct val="100000"/>
              </a:lnSpc>
              <a:buFont typeface="Courier New" panose="02070309020205020404" pitchFamily="49" charset="0"/>
              <a:buChar char="o"/>
            </a:pPr>
            <a:r>
              <a:rPr lang="en-US" dirty="0">
                <a:solidFill>
                  <a:schemeClr val="tx2">
                    <a:lumMod val="90000"/>
                    <a:lumOff val="10000"/>
                  </a:schemeClr>
                </a:solidFill>
                <a:latin typeface="Calibri Light" panose="020F0302020204030204" pitchFamily="34" charset="0"/>
                <a:cs typeface="Calibri Light" panose="020F0302020204030204" pitchFamily="34" charset="0"/>
              </a:rPr>
              <a:t>The </a:t>
            </a:r>
            <a:r>
              <a:rPr lang="en-US" b="1" dirty="0">
                <a:solidFill>
                  <a:schemeClr val="tx2">
                    <a:lumMod val="90000"/>
                    <a:lumOff val="10000"/>
                  </a:schemeClr>
                </a:solidFill>
                <a:latin typeface="Calibri Light" panose="020F0302020204030204" pitchFamily="34" charset="0"/>
                <a:cs typeface="Calibri Light" panose="020F0302020204030204" pitchFamily="34" charset="0"/>
              </a:rPr>
              <a:t>individual activation probabilities for hidden layer </a:t>
            </a:r>
            <a:r>
              <a:rPr lang="en-US" dirty="0">
                <a:solidFill>
                  <a:schemeClr val="tx2">
                    <a:lumMod val="90000"/>
                    <a:lumOff val="10000"/>
                  </a:schemeClr>
                </a:solidFill>
                <a:latin typeface="Calibri Light" panose="020F0302020204030204" pitchFamily="34" charset="0"/>
                <a:cs typeface="Calibri Light" panose="020F0302020204030204" pitchFamily="34" charset="0"/>
              </a:rPr>
              <a:t>units can be given as:</a:t>
            </a:r>
          </a:p>
          <a:p>
            <a:pPr lvl="2">
              <a:lnSpc>
                <a:spcPct val="100000"/>
              </a:lnSpc>
              <a:buFont typeface="Wingdings" panose="05000000000000000000" pitchFamily="2" charset="2"/>
              <a:buChar char="§"/>
            </a:pPr>
            <a:endParaRPr lang="en-US" dirty="0">
              <a:solidFill>
                <a:schemeClr val="tx2">
                  <a:lumMod val="90000"/>
                  <a:lumOff val="10000"/>
                </a:schemeClr>
              </a:solidFill>
              <a:latin typeface="Calibri Light" panose="020F0302020204030204" pitchFamily="34" charset="0"/>
              <a:cs typeface="Calibri Light" panose="020F0302020204030204" pitchFamily="34" charset="0"/>
            </a:endParaRPr>
          </a:p>
          <a:p>
            <a:pPr marL="310896" lvl="2" indent="0">
              <a:lnSpc>
                <a:spcPct val="100000"/>
              </a:lnSpc>
              <a:buNone/>
            </a:pPr>
            <a:endParaRPr lang="en-US" dirty="0">
              <a:solidFill>
                <a:schemeClr val="tx2">
                  <a:lumMod val="90000"/>
                  <a:lumOff val="10000"/>
                </a:schemeClr>
              </a:solidFill>
              <a:latin typeface="Calibri Light" panose="020F0302020204030204" pitchFamily="34" charset="0"/>
              <a:cs typeface="Calibri Light" panose="020F0302020204030204" pitchFamily="34" charset="0"/>
            </a:endParaRPr>
          </a:p>
          <a:p>
            <a:pPr lvl="2">
              <a:lnSpc>
                <a:spcPct val="100000"/>
              </a:lnSpc>
              <a:buFont typeface="Wingdings" panose="05000000000000000000" pitchFamily="2" charset="2"/>
              <a:buChar char="§"/>
            </a:pPr>
            <a:r>
              <a:rPr lang="en-US" dirty="0">
                <a:solidFill>
                  <a:schemeClr val="tx2">
                    <a:lumMod val="90000"/>
                    <a:lumOff val="10000"/>
                  </a:schemeClr>
                </a:solidFill>
                <a:latin typeface="Calibri Light" panose="020F0302020204030204" pitchFamily="34" charset="0"/>
                <a:cs typeface="Calibri Light" panose="020F0302020204030204" pitchFamily="34" charset="0"/>
              </a:rPr>
              <a:t>Negative Phase: Reconstruct the visible units using similar technique, as given in the following equation Compute the negative statistics for edge E Negative(E), which is P(V = 1|H)</a:t>
            </a:r>
          </a:p>
          <a:p>
            <a:pPr lvl="4">
              <a:lnSpc>
                <a:spcPct val="100000"/>
              </a:lnSpc>
              <a:buFont typeface="Courier New" panose="02070309020205020404" pitchFamily="49" charset="0"/>
              <a:buChar char="o"/>
            </a:pPr>
            <a:r>
              <a:rPr lang="en-US" dirty="0">
                <a:solidFill>
                  <a:schemeClr val="tx2">
                    <a:lumMod val="90000"/>
                    <a:lumOff val="10000"/>
                  </a:schemeClr>
                </a:solidFill>
                <a:latin typeface="Calibri Light" panose="020F0302020204030204" pitchFamily="34" charset="0"/>
                <a:cs typeface="Calibri Light" panose="020F0302020204030204" pitchFamily="34" charset="0"/>
              </a:rPr>
              <a:t>The </a:t>
            </a:r>
            <a:r>
              <a:rPr lang="en-US" b="1" dirty="0">
                <a:solidFill>
                  <a:schemeClr val="tx2">
                    <a:lumMod val="90000"/>
                    <a:lumOff val="10000"/>
                  </a:schemeClr>
                </a:solidFill>
                <a:latin typeface="Calibri Light" panose="020F0302020204030204" pitchFamily="34" charset="0"/>
                <a:cs typeface="Calibri Light" panose="020F0302020204030204" pitchFamily="34" charset="0"/>
              </a:rPr>
              <a:t>individual activation probabilities for visible layer </a:t>
            </a:r>
            <a:r>
              <a:rPr lang="en-US" dirty="0">
                <a:solidFill>
                  <a:schemeClr val="tx2">
                    <a:lumMod val="90000"/>
                    <a:lumOff val="10000"/>
                  </a:schemeClr>
                </a:solidFill>
                <a:latin typeface="Calibri Light" panose="020F0302020204030204" pitchFamily="34" charset="0"/>
                <a:cs typeface="Calibri Light" panose="020F0302020204030204" pitchFamily="34" charset="0"/>
              </a:rPr>
              <a:t>units can be given as:</a:t>
            </a:r>
          </a:p>
          <a:p>
            <a:pPr lvl="4">
              <a:lnSpc>
                <a:spcPct val="100000"/>
              </a:lnSpc>
              <a:buFont typeface="Courier New" panose="02070309020205020404" pitchFamily="49" charset="0"/>
              <a:buChar char="o"/>
            </a:pPr>
            <a:endParaRPr lang="en-US" dirty="0">
              <a:solidFill>
                <a:schemeClr val="tx2">
                  <a:lumMod val="90000"/>
                  <a:lumOff val="10000"/>
                </a:schemeClr>
              </a:solidFill>
              <a:latin typeface="Calibri Light" panose="020F0302020204030204" pitchFamily="34" charset="0"/>
              <a:cs typeface="Calibri Light" panose="020F0302020204030204" pitchFamily="34" charset="0"/>
            </a:endParaRPr>
          </a:p>
          <a:p>
            <a:pPr lvl="4">
              <a:lnSpc>
                <a:spcPct val="100000"/>
              </a:lnSpc>
              <a:buFont typeface="Courier New" panose="02070309020205020404" pitchFamily="49" charset="0"/>
              <a:buChar char="o"/>
            </a:pPr>
            <a:endParaRPr lang="en-US" dirty="0">
              <a:solidFill>
                <a:schemeClr val="tx2">
                  <a:lumMod val="90000"/>
                  <a:lumOff val="10000"/>
                </a:schemeClr>
              </a:solidFill>
              <a:latin typeface="Calibri Light" panose="020F0302020204030204" pitchFamily="34" charset="0"/>
              <a:cs typeface="Calibri Light" panose="020F0302020204030204" pitchFamily="34" charset="0"/>
            </a:endParaRPr>
          </a:p>
          <a:p>
            <a:pPr lvl="2">
              <a:lnSpc>
                <a:spcPct val="100000"/>
              </a:lnSpc>
              <a:buFont typeface="Wingdings" panose="05000000000000000000" pitchFamily="2" charset="2"/>
              <a:buChar char="§"/>
            </a:pPr>
            <a:r>
              <a:rPr lang="en-US" dirty="0">
                <a:solidFill>
                  <a:schemeClr val="tx2">
                    <a:lumMod val="90000"/>
                    <a:lumOff val="10000"/>
                  </a:schemeClr>
                </a:solidFill>
                <a:latin typeface="Calibri Light" panose="020F0302020204030204" pitchFamily="34" charset="0"/>
                <a:cs typeface="Calibri Light" panose="020F0302020204030204" pitchFamily="34" charset="0"/>
              </a:rPr>
              <a:t>Update the weight of edge: The update weight Updt(W) of edge (having previous weight) W can be given as: </a:t>
            </a:r>
          </a:p>
          <a:p>
            <a:pPr lvl="4">
              <a:lnSpc>
                <a:spcPct val="100000"/>
              </a:lnSpc>
              <a:buFont typeface="Courier New" panose="02070309020205020404" pitchFamily="49" charset="0"/>
              <a:buChar char="o"/>
            </a:pPr>
            <a:r>
              <a:rPr lang="en-US" dirty="0">
                <a:solidFill>
                  <a:schemeClr val="tx2">
                    <a:lumMod val="90000"/>
                    <a:lumOff val="10000"/>
                  </a:schemeClr>
                </a:solidFill>
                <a:latin typeface="Calibri Light" panose="020F0302020204030204" pitchFamily="34" charset="0"/>
                <a:cs typeface="Calibri Light" panose="020F0302020204030204" pitchFamily="34" charset="0"/>
              </a:rPr>
              <a:t>Updt(W) = W + L*(Positive(E)-Negative(E)) Where, 'L' is learning rate.</a:t>
            </a:r>
          </a:p>
          <a:p>
            <a:pPr lvl="4">
              <a:lnSpc>
                <a:spcPct val="100000"/>
              </a:lnSpc>
              <a:buFont typeface="Courier New" panose="02070309020205020404" pitchFamily="49" charset="0"/>
              <a:buChar char="o"/>
            </a:pPr>
            <a:endParaRPr lang="en-US" dirty="0">
              <a:solidFill>
                <a:schemeClr val="tx2">
                  <a:lumMod val="90000"/>
                  <a:lumOff val="10000"/>
                </a:schemeClr>
              </a:solidFill>
              <a:latin typeface="Calibri Light" panose="020F0302020204030204" pitchFamily="34" charset="0"/>
              <a:cs typeface="Calibri Light" panose="020F0302020204030204" pitchFamily="34" charset="0"/>
            </a:endParaRPr>
          </a:p>
        </p:txBody>
      </p:sp>
      <p:pic>
        <p:nvPicPr>
          <p:cNvPr id="13" name="Picture 12">
            <a:extLst>
              <a:ext uri="{FF2B5EF4-FFF2-40B4-BE49-F238E27FC236}">
                <a16:creationId xmlns:a16="http://schemas.microsoft.com/office/drawing/2014/main" id="{50ACDCD1-EF3F-4E1D-9FA3-D3ECEEA25219}"/>
              </a:ext>
            </a:extLst>
          </p:cNvPr>
          <p:cNvPicPr>
            <a:picLocks noChangeAspect="1"/>
          </p:cNvPicPr>
          <p:nvPr/>
        </p:nvPicPr>
        <p:blipFill>
          <a:blip r:embed="rId4"/>
          <a:stretch>
            <a:fillRect/>
          </a:stretch>
        </p:blipFill>
        <p:spPr>
          <a:xfrm>
            <a:off x="5462490" y="3774240"/>
            <a:ext cx="2359449" cy="609247"/>
          </a:xfrm>
          <a:prstGeom prst="rect">
            <a:avLst/>
          </a:prstGeom>
        </p:spPr>
      </p:pic>
      <p:pic>
        <p:nvPicPr>
          <p:cNvPr id="15" name="Picture 14">
            <a:extLst>
              <a:ext uri="{FF2B5EF4-FFF2-40B4-BE49-F238E27FC236}">
                <a16:creationId xmlns:a16="http://schemas.microsoft.com/office/drawing/2014/main" id="{81D9B2AB-D98D-4790-833E-5AC2FD2663B5}"/>
              </a:ext>
            </a:extLst>
          </p:cNvPr>
          <p:cNvPicPr>
            <a:picLocks noChangeAspect="1"/>
          </p:cNvPicPr>
          <p:nvPr/>
        </p:nvPicPr>
        <p:blipFill>
          <a:blip r:embed="rId5"/>
          <a:stretch>
            <a:fillRect/>
          </a:stretch>
        </p:blipFill>
        <p:spPr>
          <a:xfrm>
            <a:off x="5419831" y="5099656"/>
            <a:ext cx="2444765" cy="653440"/>
          </a:xfrm>
          <a:prstGeom prst="rect">
            <a:avLst/>
          </a:prstGeom>
        </p:spPr>
      </p:pic>
    </p:spTree>
    <p:extLst>
      <p:ext uri="{BB962C8B-B14F-4D97-AF65-F5344CB8AC3E}">
        <p14:creationId xmlns:p14="http://schemas.microsoft.com/office/powerpoint/2010/main" val="3158120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fade">
                                      <p:cBhvr>
                                        <p:cTn id="16" dur="500"/>
                                        <p:tgtEl>
                                          <p:spTgt spid="11">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xEl>
                                              <p:pRg st="6" end="6"/>
                                            </p:txEl>
                                          </p:spTgt>
                                        </p:tgtEl>
                                        <p:attrNameLst>
                                          <p:attrName>style.visibility</p:attrName>
                                        </p:attrNameLst>
                                      </p:cBhvr>
                                      <p:to>
                                        <p:strVal val="visible"/>
                                      </p:to>
                                    </p:set>
                                    <p:animEffect transition="in" filter="fade">
                                      <p:cBhvr>
                                        <p:cTn id="26" dur="500"/>
                                        <p:tgtEl>
                                          <p:spTgt spid="11">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1">
                                            <p:txEl>
                                              <p:pRg st="7" end="7"/>
                                            </p:txEl>
                                          </p:spTgt>
                                        </p:tgtEl>
                                        <p:attrNameLst>
                                          <p:attrName>style.visibility</p:attrName>
                                        </p:attrNameLst>
                                      </p:cBhvr>
                                      <p:to>
                                        <p:strVal val="visible"/>
                                      </p:to>
                                    </p:set>
                                    <p:animEffect transition="in" filter="fade">
                                      <p:cBhvr>
                                        <p:cTn id="29" dur="500"/>
                                        <p:tgtEl>
                                          <p:spTgt spid="11">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1">
                                            <p:txEl>
                                              <p:pRg st="10" end="10"/>
                                            </p:txEl>
                                          </p:spTgt>
                                        </p:tgtEl>
                                        <p:attrNameLst>
                                          <p:attrName>style.visibility</p:attrName>
                                        </p:attrNameLst>
                                      </p:cBhvr>
                                      <p:to>
                                        <p:strVal val="visible"/>
                                      </p:to>
                                    </p:set>
                                    <p:animEffect transition="in" filter="fade">
                                      <p:cBhvr>
                                        <p:cTn id="39" dur="500"/>
                                        <p:tgtEl>
                                          <p:spTgt spid="11">
                                            <p:txEl>
                                              <p:pRg st="10" end="1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1">
                                            <p:txEl>
                                              <p:pRg st="11" end="11"/>
                                            </p:txEl>
                                          </p:spTgt>
                                        </p:tgtEl>
                                        <p:attrNameLst>
                                          <p:attrName>style.visibility</p:attrName>
                                        </p:attrNameLst>
                                      </p:cBhvr>
                                      <p:to>
                                        <p:strVal val="visible"/>
                                      </p:to>
                                    </p:set>
                                    <p:animEffect transition="in" filter="fade">
                                      <p:cBhvr>
                                        <p:cTn id="42" dur="500"/>
                                        <p:tgtEl>
                                          <p:spTgt spid="1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0BE3D13-5BE5-4B05-AFCF-2A2E059D2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562092-3AA7-4EF0-9007-C44F879A1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1AC85C80-0175-4214-A13D-03C224658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70108" y="985292"/>
            <a:ext cx="1345319" cy="1345319"/>
          </a:xfrm>
          <a:prstGeom prst="ellipse">
            <a:avLst/>
          </a:prstGeom>
          <a:solidFill>
            <a:schemeClr val="accent1">
              <a:lumMod val="40000"/>
              <a:lumOff val="6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60B620B-3E81-4075-BC12-D4FB3E299C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133" y="0"/>
            <a:ext cx="12189867" cy="6858000"/>
          </a:xfrm>
          <a:prstGeom prst="rect">
            <a:avLst/>
          </a:prstGeom>
        </p:spPr>
      </p:pic>
      <p:sp>
        <p:nvSpPr>
          <p:cNvPr id="3" name="Content Placeholder 2">
            <a:extLst>
              <a:ext uri="{FF2B5EF4-FFF2-40B4-BE49-F238E27FC236}">
                <a16:creationId xmlns:a16="http://schemas.microsoft.com/office/drawing/2014/main" id="{BF1EAE0B-060B-46B6-815C-28021BB5B577}"/>
              </a:ext>
            </a:extLst>
          </p:cNvPr>
          <p:cNvSpPr>
            <a:spLocks noGrp="1"/>
          </p:cNvSpPr>
          <p:nvPr>
            <p:ph idx="1"/>
          </p:nvPr>
        </p:nvSpPr>
        <p:spPr>
          <a:xfrm>
            <a:off x="2302933" y="2641604"/>
            <a:ext cx="7621606" cy="3443107"/>
          </a:xfrm>
        </p:spPr>
        <p:txBody>
          <a:bodyPr anchor="t">
            <a:normAutofit fontScale="70000" lnSpcReduction="20000"/>
          </a:bodyPr>
          <a:lstStyle/>
          <a:p>
            <a:pPr>
              <a:buFont typeface="Wingdings" panose="05000000000000000000" pitchFamily="2" charset="2"/>
              <a:buChar char="q"/>
            </a:pPr>
            <a:r>
              <a:rPr lang="en-US" dirty="0">
                <a:latin typeface="Calibri Light" panose="020F0302020204030204" pitchFamily="34" charset="0"/>
                <a:cs typeface="Calibri Light" panose="020F0302020204030204" pitchFamily="34" charset="0"/>
              </a:rPr>
              <a:t>The DBN is fine-tuned with supervised learning and a small set of labeled examples. After making minor tweaks to the weights and biases, the net will achieve a slight increase in accuracy.</a:t>
            </a:r>
            <a:endParaRPr lang="en-IN" sz="1900" dirty="0">
              <a:latin typeface="Calibri Light" panose="020F0302020204030204" pitchFamily="34" charset="0"/>
              <a:cs typeface="Calibri Light" panose="020F0302020204030204" pitchFamily="34" charset="0"/>
            </a:endParaRPr>
          </a:p>
          <a:p>
            <a:pPr>
              <a:buFont typeface="Wingdings" panose="05000000000000000000" pitchFamily="2" charset="2"/>
              <a:buChar char="q"/>
            </a:pPr>
            <a:r>
              <a:rPr lang="en-IN" sz="2300" dirty="0">
                <a:solidFill>
                  <a:schemeClr val="accent2">
                    <a:lumMod val="50000"/>
                  </a:schemeClr>
                </a:solidFill>
                <a:latin typeface="Calibri Light" panose="020F0302020204030204" pitchFamily="34" charset="0"/>
                <a:cs typeface="Calibri Light" panose="020F0302020204030204" pitchFamily="34" charset="0"/>
              </a:rPr>
              <a:t>Fine Tuning the system:</a:t>
            </a:r>
          </a:p>
          <a:p>
            <a:pPr lvl="1"/>
            <a:r>
              <a:rPr lang="en-IN" sz="1900" dirty="0">
                <a:latin typeface="Calibri Light" panose="020F0302020204030204" pitchFamily="34" charset="0"/>
                <a:cs typeface="Calibri Light" panose="020F0302020204030204" pitchFamily="34" charset="0"/>
              </a:rPr>
              <a:t>Do a stochastic bottom up pass</a:t>
            </a:r>
          </a:p>
          <a:p>
            <a:pPr lvl="2">
              <a:buFont typeface="Courier New" panose="02070309020205020404" pitchFamily="49" charset="0"/>
              <a:buChar char="o"/>
            </a:pPr>
            <a:r>
              <a:rPr lang="en-IN" sz="1900" dirty="0">
                <a:latin typeface="Calibri Light" panose="020F0302020204030204" pitchFamily="34" charset="0"/>
                <a:cs typeface="Calibri Light" panose="020F0302020204030204" pitchFamily="34" charset="0"/>
              </a:rPr>
              <a:t>Adjust the top-down weight</a:t>
            </a:r>
          </a:p>
          <a:p>
            <a:pPr lvl="1"/>
            <a:r>
              <a:rPr lang="en-IN" sz="1900" dirty="0">
                <a:latin typeface="Calibri Light" panose="020F0302020204030204" pitchFamily="34" charset="0"/>
                <a:cs typeface="Calibri Light" panose="020F0302020204030204" pitchFamily="34" charset="0"/>
              </a:rPr>
              <a:t>Do a few iterations of the sampling in the top-level RBM</a:t>
            </a:r>
          </a:p>
          <a:p>
            <a:pPr lvl="2">
              <a:buFont typeface="Courier New" panose="02070309020205020404" pitchFamily="49" charset="0"/>
              <a:buChar char="o"/>
            </a:pPr>
            <a:r>
              <a:rPr lang="en-IN" sz="1900" dirty="0">
                <a:latin typeface="Calibri Light" panose="020F0302020204030204" pitchFamily="34" charset="0"/>
                <a:cs typeface="Calibri Light" panose="020F0302020204030204" pitchFamily="34" charset="0"/>
              </a:rPr>
              <a:t>Adjust weights in the top level RBM</a:t>
            </a:r>
          </a:p>
          <a:p>
            <a:pPr lvl="1"/>
            <a:r>
              <a:rPr lang="en-IN" sz="1900" dirty="0">
                <a:latin typeface="Calibri Light" panose="020F0302020204030204" pitchFamily="34" charset="0"/>
                <a:cs typeface="Calibri Light" panose="020F0302020204030204" pitchFamily="34" charset="0"/>
              </a:rPr>
              <a:t>Do a stochastic top-down pass</a:t>
            </a:r>
          </a:p>
          <a:p>
            <a:pPr lvl="2">
              <a:buFont typeface="Courier New" panose="02070309020205020404" pitchFamily="49" charset="0"/>
              <a:buChar char="o"/>
            </a:pPr>
            <a:r>
              <a:rPr lang="en-IN" sz="1900" dirty="0">
                <a:latin typeface="Calibri Light" panose="020F0302020204030204" pitchFamily="34" charset="0"/>
                <a:cs typeface="Calibri Light" panose="020F0302020204030204" pitchFamily="34" charset="0"/>
              </a:rPr>
              <a:t>Adjust the bottom-up weights  </a:t>
            </a:r>
          </a:p>
          <a:p>
            <a:endParaRPr lang="en-US" sz="1600" dirty="0">
              <a:solidFill>
                <a:srgbClr val="1F2D29"/>
              </a:solidFill>
            </a:endParaRPr>
          </a:p>
        </p:txBody>
      </p:sp>
      <p:sp>
        <p:nvSpPr>
          <p:cNvPr id="9" name="Title 1">
            <a:extLst>
              <a:ext uri="{FF2B5EF4-FFF2-40B4-BE49-F238E27FC236}">
                <a16:creationId xmlns:a16="http://schemas.microsoft.com/office/drawing/2014/main" id="{F69F83AC-01D9-4E6F-898A-E39F6BD0E3F6}"/>
              </a:ext>
            </a:extLst>
          </p:cNvPr>
          <p:cNvSpPr txBox="1">
            <a:spLocks/>
          </p:cNvSpPr>
          <p:nvPr/>
        </p:nvSpPr>
        <p:spPr>
          <a:xfrm>
            <a:off x="2204114" y="1088852"/>
            <a:ext cx="7006561" cy="1345319"/>
          </a:xfrm>
          <a:prstGeom prst="rect">
            <a:avLst/>
          </a:prstGeom>
        </p:spPr>
        <p:txBody>
          <a:bodyPr vert="horz" lIns="91440" tIns="45720" rIns="91440" bIns="45720" rtlCol="0" anchor="b">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3200" dirty="0">
                <a:solidFill>
                  <a:schemeClr val="tx1">
                    <a:lumMod val="65000"/>
                    <a:lumOff val="35000"/>
                  </a:schemeClr>
                </a:solidFill>
              </a:rPr>
              <a:t>Training of DBN</a:t>
            </a:r>
            <a:br>
              <a:rPr lang="en-IN" sz="3200" dirty="0"/>
            </a:br>
            <a:endParaRPr lang="en-US" sz="3200" dirty="0">
              <a:solidFill>
                <a:schemeClr val="tx1">
                  <a:lumMod val="65000"/>
                  <a:lumOff val="35000"/>
                </a:schemeClr>
              </a:solidFill>
            </a:endParaRPr>
          </a:p>
        </p:txBody>
      </p:sp>
      <p:pic>
        <p:nvPicPr>
          <p:cNvPr id="11" name="Picture 10" descr="A close up of a logo&#10;&#10;Description automatically generated">
            <a:extLst>
              <a:ext uri="{FF2B5EF4-FFF2-40B4-BE49-F238E27FC236}">
                <a16:creationId xmlns:a16="http://schemas.microsoft.com/office/drawing/2014/main" id="{0A802F98-AFD5-4D4F-90F3-F0D9E568CC1B}"/>
              </a:ext>
            </a:extLst>
          </p:cNvPr>
          <p:cNvPicPr>
            <a:picLocks noChangeAspect="1"/>
          </p:cNvPicPr>
          <p:nvPr/>
        </p:nvPicPr>
        <p:blipFill>
          <a:blip r:embed="rId3">
            <a:duotone>
              <a:schemeClr val="accent1">
                <a:shade val="45000"/>
                <a:satMod val="135000"/>
              </a:schemeClr>
              <a:prstClr val="white"/>
            </a:duotone>
            <a:alphaModFix amt="20000"/>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6858000" y="741484"/>
            <a:ext cx="5044184" cy="6125082"/>
          </a:xfrm>
          <a:prstGeom prst="rect">
            <a:avLst/>
          </a:prstGeom>
        </p:spPr>
      </p:pic>
    </p:spTree>
    <p:extLst>
      <p:ext uri="{BB962C8B-B14F-4D97-AF65-F5344CB8AC3E}">
        <p14:creationId xmlns:p14="http://schemas.microsoft.com/office/powerpoint/2010/main" val="17382005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0BE3D13-5BE5-4B05-AFCF-2A2E059D2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562092-3AA7-4EF0-9007-C44F879A1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1AC85C80-0175-4214-A13D-03C224658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70108" y="985292"/>
            <a:ext cx="1345319" cy="1345319"/>
          </a:xfrm>
          <a:prstGeom prst="ellipse">
            <a:avLst/>
          </a:prstGeom>
          <a:solidFill>
            <a:schemeClr val="accent1">
              <a:lumMod val="40000"/>
              <a:lumOff val="6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60B620B-3E81-4075-BC12-D4FB3E299C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133" y="0"/>
            <a:ext cx="12189867" cy="6858000"/>
          </a:xfrm>
          <a:prstGeom prst="rect">
            <a:avLst/>
          </a:prstGeom>
        </p:spPr>
      </p:pic>
      <p:pic>
        <p:nvPicPr>
          <p:cNvPr id="16" name="Picture 15" descr="A picture containing night, computer, lit, green&#10;&#10;Description automatically generated">
            <a:extLst>
              <a:ext uri="{FF2B5EF4-FFF2-40B4-BE49-F238E27FC236}">
                <a16:creationId xmlns:a16="http://schemas.microsoft.com/office/drawing/2014/main" id="{73E0F466-355F-48AC-86B3-F50CD27C11AC}"/>
              </a:ext>
            </a:extLst>
          </p:cNvPr>
          <p:cNvPicPr>
            <a:picLocks noChangeAspect="1"/>
          </p:cNvPicPr>
          <p:nvPr/>
        </p:nvPicPr>
        <p:blipFill>
          <a:blip r:embed="rId3">
            <a:alphaModFix amt="5000"/>
            <a:duotone>
              <a:schemeClr val="accent3">
                <a:shade val="45000"/>
                <a:satMod val="135000"/>
              </a:schemeClr>
              <a:prstClr val="white"/>
            </a:duotone>
          </a:blip>
          <a:stretch>
            <a:fillRect/>
          </a:stretch>
        </p:blipFill>
        <p:spPr>
          <a:xfrm>
            <a:off x="964174" y="0"/>
            <a:ext cx="11225692" cy="6858000"/>
          </a:xfrm>
          <a:prstGeom prst="rect">
            <a:avLst/>
          </a:prstGeom>
        </p:spPr>
      </p:pic>
      <p:sp>
        <p:nvSpPr>
          <p:cNvPr id="9" name="Title 1">
            <a:extLst>
              <a:ext uri="{FF2B5EF4-FFF2-40B4-BE49-F238E27FC236}">
                <a16:creationId xmlns:a16="http://schemas.microsoft.com/office/drawing/2014/main" id="{04EA66EB-393F-4B67-8A90-DD91B9D2274B}"/>
              </a:ext>
            </a:extLst>
          </p:cNvPr>
          <p:cNvSpPr txBox="1">
            <a:spLocks/>
          </p:cNvSpPr>
          <p:nvPr/>
        </p:nvSpPr>
        <p:spPr>
          <a:xfrm>
            <a:off x="2207675" y="1099418"/>
            <a:ext cx="7958137" cy="1308100"/>
          </a:xfrm>
          <a:prstGeom prst="rect">
            <a:avLst/>
          </a:prstGeom>
        </p:spPr>
        <p:txBody>
          <a:bodyPr vert="horz" lIns="91440" tIns="45720" rIns="91440" bIns="45720" rtlCol="0" anchor="b">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3200" dirty="0">
                <a:solidFill>
                  <a:schemeClr val="tx1">
                    <a:lumMod val="65000"/>
                    <a:lumOff val="35000"/>
                  </a:schemeClr>
                </a:solidFill>
              </a:rPr>
              <a:t>Results of DBN</a:t>
            </a:r>
            <a:br>
              <a:rPr lang="en-IN" sz="3200" dirty="0"/>
            </a:br>
            <a:endParaRPr lang="en-US" sz="3200" dirty="0">
              <a:solidFill>
                <a:schemeClr val="tx1">
                  <a:lumMod val="65000"/>
                  <a:lumOff val="35000"/>
                </a:schemeClr>
              </a:solidFill>
            </a:endParaRPr>
          </a:p>
        </p:txBody>
      </p:sp>
      <p:pic>
        <p:nvPicPr>
          <p:cNvPr id="11" name="Content Placeholder 3">
            <a:extLst>
              <a:ext uri="{FF2B5EF4-FFF2-40B4-BE49-F238E27FC236}">
                <a16:creationId xmlns:a16="http://schemas.microsoft.com/office/drawing/2014/main" id="{DA476B05-FA33-4DBB-B122-6C7C7411F26D}"/>
              </a:ext>
            </a:extLst>
          </p:cNvPr>
          <p:cNvPicPr>
            <a:picLocks noGrp="1" noChangeAspect="1"/>
          </p:cNvPicPr>
          <p:nvPr/>
        </p:nvPicPr>
        <p:blipFill>
          <a:blip r:embed="rId4"/>
          <a:stretch>
            <a:fillRect/>
          </a:stretch>
        </p:blipFill>
        <p:spPr>
          <a:xfrm>
            <a:off x="2286752" y="2460287"/>
            <a:ext cx="3602789" cy="2820248"/>
          </a:xfrm>
          <a:prstGeom prst="rect">
            <a:avLst/>
          </a:prstGeom>
          <a:ln>
            <a:solidFill>
              <a:schemeClr val="tx1"/>
            </a:solidFill>
          </a:ln>
        </p:spPr>
      </p:pic>
      <p:pic>
        <p:nvPicPr>
          <p:cNvPr id="13" name="Picture 12">
            <a:extLst>
              <a:ext uri="{FF2B5EF4-FFF2-40B4-BE49-F238E27FC236}">
                <a16:creationId xmlns:a16="http://schemas.microsoft.com/office/drawing/2014/main" id="{E9CF6399-BD16-4423-B379-F4D49744F6B7}"/>
              </a:ext>
            </a:extLst>
          </p:cNvPr>
          <p:cNvPicPr>
            <a:picLocks noChangeAspect="1"/>
          </p:cNvPicPr>
          <p:nvPr/>
        </p:nvPicPr>
        <p:blipFill>
          <a:blip r:embed="rId5"/>
          <a:stretch>
            <a:fillRect/>
          </a:stretch>
        </p:blipFill>
        <p:spPr>
          <a:xfrm>
            <a:off x="2964196" y="5487119"/>
            <a:ext cx="2247900" cy="542925"/>
          </a:xfrm>
          <a:prstGeom prst="rect">
            <a:avLst/>
          </a:prstGeom>
          <a:ln>
            <a:solidFill>
              <a:schemeClr val="tx1"/>
            </a:solidFill>
          </a:ln>
        </p:spPr>
      </p:pic>
      <p:graphicFrame>
        <p:nvGraphicFramePr>
          <p:cNvPr id="15" name="Chart 14">
            <a:extLst>
              <a:ext uri="{FF2B5EF4-FFF2-40B4-BE49-F238E27FC236}">
                <a16:creationId xmlns:a16="http://schemas.microsoft.com/office/drawing/2014/main" id="{A43E48A6-D1E7-4354-9517-8D66945CA7C2}"/>
              </a:ext>
            </a:extLst>
          </p:cNvPr>
          <p:cNvGraphicFramePr>
            <a:graphicFrameLocks/>
          </p:cNvGraphicFramePr>
          <p:nvPr>
            <p:extLst>
              <p:ext uri="{D42A27DB-BD31-4B8C-83A1-F6EECF244321}">
                <p14:modId xmlns:p14="http://schemas.microsoft.com/office/powerpoint/2010/main" val="3085291860"/>
              </p:ext>
            </p:extLst>
          </p:nvPr>
        </p:nvGraphicFramePr>
        <p:xfrm>
          <a:off x="6214566" y="2488185"/>
          <a:ext cx="4572000" cy="274320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6552938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0BE3D13-5BE5-4B05-AFCF-2A2E059D2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562092-3AA7-4EF0-9007-C44F879A1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descr="A picture containing large&#10;&#10;Description automatically generated">
            <a:extLst>
              <a:ext uri="{FF2B5EF4-FFF2-40B4-BE49-F238E27FC236}">
                <a16:creationId xmlns:a16="http://schemas.microsoft.com/office/drawing/2014/main" id="{7081359D-B694-4D5F-80C4-B2853E5B9F89}"/>
              </a:ext>
            </a:extLst>
          </p:cNvPr>
          <p:cNvPicPr>
            <a:picLocks noChangeAspect="1"/>
          </p:cNvPicPr>
          <p:nvPr/>
        </p:nvPicPr>
        <p:blipFill>
          <a:blip r:embed="rId2">
            <a:alphaModFix amt="20000"/>
            <a:duotone>
              <a:schemeClr val="accent2">
                <a:shade val="45000"/>
                <a:satMod val="135000"/>
              </a:schemeClr>
              <a:prstClr val="white"/>
            </a:duotone>
          </a:blip>
          <a:stretch>
            <a:fillRect/>
          </a:stretch>
        </p:blipFill>
        <p:spPr>
          <a:xfrm>
            <a:off x="964175" y="0"/>
            <a:ext cx="11225692" cy="6858000"/>
          </a:xfrm>
          <a:prstGeom prst="rect">
            <a:avLst/>
          </a:prstGeom>
        </p:spPr>
      </p:pic>
      <p:sp>
        <p:nvSpPr>
          <p:cNvPr id="12" name="Oval 11">
            <a:extLst>
              <a:ext uri="{FF2B5EF4-FFF2-40B4-BE49-F238E27FC236}">
                <a16:creationId xmlns:a16="http://schemas.microsoft.com/office/drawing/2014/main" id="{1AC85C80-0175-4214-A13D-03C224658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70108" y="985292"/>
            <a:ext cx="1345319" cy="1345319"/>
          </a:xfrm>
          <a:prstGeom prst="ellipse">
            <a:avLst/>
          </a:prstGeom>
          <a:solidFill>
            <a:schemeClr val="accent1">
              <a:lumMod val="40000"/>
              <a:lumOff val="6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60B620B-3E81-4075-BC12-D4FB3E299C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33" y="0"/>
            <a:ext cx="12189867" cy="6858000"/>
          </a:xfrm>
          <a:prstGeom prst="rect">
            <a:avLst/>
          </a:prstGeom>
        </p:spPr>
      </p:pic>
      <p:sp>
        <p:nvSpPr>
          <p:cNvPr id="3" name="Content Placeholder 2">
            <a:extLst>
              <a:ext uri="{FF2B5EF4-FFF2-40B4-BE49-F238E27FC236}">
                <a16:creationId xmlns:a16="http://schemas.microsoft.com/office/drawing/2014/main" id="{B6F24FA2-7A0B-4C68-9D0D-806E80F35A81}"/>
              </a:ext>
            </a:extLst>
          </p:cNvPr>
          <p:cNvSpPr>
            <a:spLocks noGrp="1"/>
          </p:cNvSpPr>
          <p:nvPr>
            <p:ph idx="1"/>
          </p:nvPr>
        </p:nvSpPr>
        <p:spPr>
          <a:xfrm>
            <a:off x="2302933" y="2641604"/>
            <a:ext cx="7621606" cy="3443107"/>
          </a:xfrm>
        </p:spPr>
        <p:txBody>
          <a:bodyPr anchor="t">
            <a:normAutofit/>
          </a:bodyPr>
          <a:lstStyle/>
          <a:p>
            <a:r>
              <a:rPr lang="en-US" sz="1600" dirty="0">
                <a:solidFill>
                  <a:schemeClr val="accent2">
                    <a:lumMod val="50000"/>
                  </a:schemeClr>
                </a:solidFill>
                <a:latin typeface="Calibri Light" panose="020F0302020204030204" pitchFamily="34" charset="0"/>
                <a:cs typeface="Calibri Light" panose="020F0302020204030204" pitchFamily="34" charset="0"/>
              </a:rPr>
              <a:t>Applications of Deep Belief Networks are as follows:</a:t>
            </a:r>
          </a:p>
          <a:p>
            <a:pPr lvl="1"/>
            <a:r>
              <a:rPr lang="en-US" sz="1400" dirty="0">
                <a:latin typeface="Calibri Light" panose="020F0302020204030204" pitchFamily="34" charset="0"/>
                <a:cs typeface="Calibri Light" panose="020F0302020204030204" pitchFamily="34" charset="0"/>
              </a:rPr>
              <a:t>Image recognition</a:t>
            </a:r>
          </a:p>
          <a:p>
            <a:pPr lvl="1"/>
            <a:r>
              <a:rPr lang="en-US" sz="1400" dirty="0">
                <a:latin typeface="Calibri Light" panose="020F0302020204030204" pitchFamily="34" charset="0"/>
                <a:cs typeface="Calibri Light" panose="020F0302020204030204" pitchFamily="34" charset="0"/>
              </a:rPr>
              <a:t>Video recognition</a:t>
            </a:r>
          </a:p>
          <a:p>
            <a:pPr lvl="1"/>
            <a:r>
              <a:rPr lang="en-US" sz="1400" dirty="0">
                <a:latin typeface="Calibri Light" panose="020F0302020204030204" pitchFamily="34" charset="0"/>
                <a:cs typeface="Calibri Light" panose="020F0302020204030204" pitchFamily="34" charset="0"/>
              </a:rPr>
              <a:t>Motion-capture data</a:t>
            </a:r>
          </a:p>
          <a:p>
            <a:endParaRPr lang="en-US" sz="1600" dirty="0">
              <a:solidFill>
                <a:srgbClr val="1F2D29"/>
              </a:solidFill>
            </a:endParaRPr>
          </a:p>
        </p:txBody>
      </p:sp>
      <p:sp>
        <p:nvSpPr>
          <p:cNvPr id="9" name="Title 1">
            <a:extLst>
              <a:ext uri="{FF2B5EF4-FFF2-40B4-BE49-F238E27FC236}">
                <a16:creationId xmlns:a16="http://schemas.microsoft.com/office/drawing/2014/main" id="{3A54DC6B-AD17-4EC0-AAFF-20B6A614B65C}"/>
              </a:ext>
            </a:extLst>
          </p:cNvPr>
          <p:cNvSpPr txBox="1">
            <a:spLocks/>
          </p:cNvSpPr>
          <p:nvPr/>
        </p:nvSpPr>
        <p:spPr>
          <a:xfrm>
            <a:off x="2212427" y="1089014"/>
            <a:ext cx="7958137" cy="1308100"/>
          </a:xfrm>
          <a:prstGeom prst="rect">
            <a:avLst/>
          </a:prstGeom>
        </p:spPr>
        <p:txBody>
          <a:bodyPr vert="horz" lIns="91440" tIns="45720" rIns="91440" bIns="45720" rtlCol="0" anchor="b">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3200" dirty="0">
                <a:solidFill>
                  <a:schemeClr val="tx1">
                    <a:lumMod val="65000"/>
                    <a:lumOff val="35000"/>
                  </a:schemeClr>
                </a:solidFill>
              </a:rPr>
              <a:t>Applications of DBN</a:t>
            </a:r>
            <a:br>
              <a:rPr lang="en-IN" sz="3200" dirty="0"/>
            </a:br>
            <a:endParaRPr lang="en-US" sz="3200" dirty="0">
              <a:solidFill>
                <a:schemeClr val="tx1">
                  <a:lumMod val="65000"/>
                  <a:lumOff val="35000"/>
                </a:schemeClr>
              </a:solidFill>
            </a:endParaRPr>
          </a:p>
        </p:txBody>
      </p:sp>
      <p:pic>
        <p:nvPicPr>
          <p:cNvPr id="11" name="Picture 10" descr="A drawing of a cartoon character&#10;&#10;Description automatically generated">
            <a:extLst>
              <a:ext uri="{FF2B5EF4-FFF2-40B4-BE49-F238E27FC236}">
                <a16:creationId xmlns:a16="http://schemas.microsoft.com/office/drawing/2014/main" id="{27AFD30A-84F1-430F-9C43-AC0F5BDA67AD}"/>
              </a:ext>
            </a:extLst>
          </p:cNvPr>
          <p:cNvPicPr>
            <a:picLocks noChangeAspect="1"/>
          </p:cNvPicPr>
          <p:nvPr/>
        </p:nvPicPr>
        <p:blipFill rotWithShape="1">
          <a:blip r:embed="rId4">
            <a:duotone>
              <a:schemeClr val="accent1">
                <a:shade val="45000"/>
                <a:satMod val="135000"/>
              </a:schemeClr>
              <a:prstClr val="white"/>
            </a:duotone>
            <a:alphaModFix amt="20000"/>
          </a:blip>
          <a:srcRect l="-36043" t="962" r="36043" b="-962"/>
          <a:stretch/>
        </p:blipFill>
        <p:spPr>
          <a:xfrm>
            <a:off x="5162204" y="133345"/>
            <a:ext cx="6991506" cy="6724655"/>
          </a:xfrm>
          <a:prstGeom prst="rect">
            <a:avLst/>
          </a:prstGeom>
        </p:spPr>
      </p:pic>
    </p:spTree>
    <p:extLst>
      <p:ext uri="{BB962C8B-B14F-4D97-AF65-F5344CB8AC3E}">
        <p14:creationId xmlns:p14="http://schemas.microsoft.com/office/powerpoint/2010/main" val="37450997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DBBA26C-89C3-411F-9753-606A413F89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0" name="Picture 9">
            <a:extLst>
              <a:ext uri="{FF2B5EF4-FFF2-40B4-BE49-F238E27FC236}">
                <a16:creationId xmlns:a16="http://schemas.microsoft.com/office/drawing/2014/main" id="{EEAD2215-6311-4D1C-B6B5-F57CB6BFCBC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2" name="Rectangle 11">
            <a:extLst>
              <a:ext uri="{FF2B5EF4-FFF2-40B4-BE49-F238E27FC236}">
                <a16:creationId xmlns:a16="http://schemas.microsoft.com/office/drawing/2014/main" id="{7BA5DE79-30D1-4A10-8DB9-0A6E523A97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9ABD0D63-D23F-4AE7-8270-4185EF9C1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72168E9E-94E9-4BE3-B88C-C8A468117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12107AC1-AA0D-4097-B03D-FD3C632AB8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TextBox 19">
            <a:extLst>
              <a:ext uri="{FF2B5EF4-FFF2-40B4-BE49-F238E27FC236}">
                <a16:creationId xmlns:a16="http://schemas.microsoft.com/office/drawing/2014/main" id="{7C8D231A-EC46-4736-B00F-76D30708220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p:nvSpPr>
          <p:cNvPr id="22" name="Rectangle 21">
            <a:extLst>
              <a:ext uri="{FF2B5EF4-FFF2-40B4-BE49-F238E27FC236}">
                <a16:creationId xmlns:a16="http://schemas.microsoft.com/office/drawing/2014/main" id="{D0BE3D13-5BE5-4B05-AFCF-2A2E059D2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AC85C80-0175-4214-A13D-03C224658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124" y="487443"/>
            <a:ext cx="5841548" cy="5841548"/>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40000"/>
                  <a:lumOff val="60000"/>
                </a:schemeClr>
              </a:solidFill>
            </a:endParaRPr>
          </a:p>
        </p:txBody>
      </p:sp>
      <p:pic>
        <p:nvPicPr>
          <p:cNvPr id="26" name="Picture 25">
            <a:extLst>
              <a:ext uri="{FF2B5EF4-FFF2-40B4-BE49-F238E27FC236}">
                <a16:creationId xmlns:a16="http://schemas.microsoft.com/office/drawing/2014/main" id="{15ADB788-8569-409E-862D-665AD53C99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33" y="0"/>
            <a:ext cx="12189867" cy="6858000"/>
          </a:xfrm>
          <a:prstGeom prst="rect">
            <a:avLst/>
          </a:prstGeom>
        </p:spPr>
      </p:pic>
      <p:pic>
        <p:nvPicPr>
          <p:cNvPr id="17" name="Picture 16" descr="A close up of a logo&#10;&#10;Description automatically generated">
            <a:extLst>
              <a:ext uri="{FF2B5EF4-FFF2-40B4-BE49-F238E27FC236}">
                <a16:creationId xmlns:a16="http://schemas.microsoft.com/office/drawing/2014/main" id="{8D09C5F3-A5AB-4B59-9CEF-75A90624954E}"/>
              </a:ext>
            </a:extLst>
          </p:cNvPr>
          <p:cNvPicPr>
            <a:picLocks noChangeAspect="1"/>
          </p:cNvPicPr>
          <p:nvPr/>
        </p:nvPicPr>
        <p:blipFill>
          <a:blip r:embed="rId4">
            <a:alphaModFix amt="5000"/>
            <a:duotone>
              <a:schemeClr val="accent1">
                <a:shade val="45000"/>
                <a:satMod val="135000"/>
              </a:schemeClr>
              <a:prstClr val="white"/>
            </a:duotone>
            <a:extLst>
              <a:ext uri="{BEBA8EAE-BF5A-486C-A8C5-ECC9F3942E4B}">
                <a14:imgProps xmlns:a14="http://schemas.microsoft.com/office/drawing/2010/main">
                  <a14:imgLayer r:embed="rId5">
                    <a14:imgEffect>
                      <a14:artisticGlowDiffused/>
                    </a14:imgEffect>
                    <a14:imgEffect>
                      <a14:sharpenSoften amount="-25000"/>
                    </a14:imgEffect>
                  </a14:imgLayer>
                </a14:imgProps>
              </a:ext>
            </a:extLst>
          </a:blip>
          <a:stretch>
            <a:fillRect/>
          </a:stretch>
        </p:blipFill>
        <p:spPr>
          <a:xfrm>
            <a:off x="984901" y="-8813"/>
            <a:ext cx="11244382" cy="6857999"/>
          </a:xfrm>
          <a:prstGeom prst="rect">
            <a:avLst/>
          </a:prstGeom>
        </p:spPr>
      </p:pic>
      <p:sp>
        <p:nvSpPr>
          <p:cNvPr id="2" name="Title 1">
            <a:extLst>
              <a:ext uri="{FF2B5EF4-FFF2-40B4-BE49-F238E27FC236}">
                <a16:creationId xmlns:a16="http://schemas.microsoft.com/office/drawing/2014/main" id="{2715CFC9-9249-4BC1-A7BF-939BE0C75B32}"/>
              </a:ext>
            </a:extLst>
          </p:cNvPr>
          <p:cNvSpPr>
            <a:spLocks noGrp="1"/>
          </p:cNvSpPr>
          <p:nvPr>
            <p:ph type="title"/>
          </p:nvPr>
        </p:nvSpPr>
        <p:spPr>
          <a:xfrm>
            <a:off x="3008953" y="2747896"/>
            <a:ext cx="7155598" cy="3133968"/>
          </a:xfrm>
        </p:spPr>
        <p:txBody>
          <a:bodyPr vert="horz" lIns="91440" tIns="45720" rIns="91440" bIns="45720" rtlCol="0" anchor="t">
            <a:normAutofit/>
          </a:bodyPr>
          <a:lstStyle/>
          <a:p>
            <a:pPr algn="l"/>
            <a:r>
              <a:rPr lang="en-US" sz="4400" dirty="0">
                <a:solidFill>
                  <a:schemeClr val="accent2">
                    <a:lumMod val="50000"/>
                  </a:schemeClr>
                </a:solidFill>
              </a:rPr>
              <a:t>Conclusion</a:t>
            </a:r>
            <a:br>
              <a:rPr lang="en-US" sz="4400" dirty="0">
                <a:solidFill>
                  <a:schemeClr val="accent2">
                    <a:lumMod val="50000"/>
                  </a:schemeClr>
                </a:solidFill>
              </a:rPr>
            </a:br>
            <a:r>
              <a:rPr lang="en-US" sz="4400" dirty="0">
                <a:solidFill>
                  <a:schemeClr val="accent2">
                    <a:lumMod val="50000"/>
                  </a:schemeClr>
                </a:solidFill>
              </a:rPr>
              <a:t>	</a:t>
            </a:r>
          </a:p>
        </p:txBody>
      </p:sp>
      <p:sp>
        <p:nvSpPr>
          <p:cNvPr id="28" name="Rectangle 27">
            <a:extLst>
              <a:ext uri="{FF2B5EF4-FFF2-40B4-BE49-F238E27FC236}">
                <a16:creationId xmlns:a16="http://schemas.microsoft.com/office/drawing/2014/main" id="{76562092-3AA7-4EF0-9007-C44F879A1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ight Triangle 29">
            <a:extLst>
              <a:ext uri="{FF2B5EF4-FFF2-40B4-BE49-F238E27FC236}">
                <a16:creationId xmlns:a16="http://schemas.microsoft.com/office/drawing/2014/main" id="{2663C086-1480-4E81-BD6F-3E43A4C38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585313" y="2747897"/>
            <a:ext cx="353147" cy="353147"/>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9840F5B-43BE-4D1F-BDF6-536121DCA4C2}"/>
              </a:ext>
            </a:extLst>
          </p:cNvPr>
          <p:cNvSpPr txBox="1"/>
          <p:nvPr/>
        </p:nvSpPr>
        <p:spPr>
          <a:xfrm>
            <a:off x="3325091" y="3570628"/>
            <a:ext cx="8545484" cy="1169551"/>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Calibri Light" panose="020F0302020204030204" pitchFamily="34" charset="0"/>
                <a:cs typeface="Calibri Light" panose="020F0302020204030204" pitchFamily="34" charset="0"/>
              </a:rPr>
              <a:t>The learning procedures of General Boltzmann Machine were too slow and inefficient.</a:t>
            </a:r>
          </a:p>
          <a:p>
            <a:endParaRPr lang="en-US" sz="1400" dirty="0">
              <a:latin typeface="Calibri Light" panose="020F0302020204030204" pitchFamily="34" charset="0"/>
              <a:cs typeface="Calibri Light" panose="020F0302020204030204" pitchFamily="34" charset="0"/>
            </a:endParaRPr>
          </a:p>
          <a:p>
            <a:pPr marL="285750" indent="-285750">
              <a:buFont typeface="Wingdings" panose="05000000000000000000" pitchFamily="2" charset="2"/>
              <a:buChar char="q"/>
            </a:pPr>
            <a:r>
              <a:rPr lang="en-US" sz="1400" dirty="0">
                <a:latin typeface="Calibri Light" panose="020F0302020204030204" pitchFamily="34" charset="0"/>
                <a:cs typeface="Calibri Light" panose="020F0302020204030204" pitchFamily="34" charset="0"/>
              </a:rPr>
              <a:t>Restricted Boltzmann Machine addresses this issue by having restriction in intra-layer connection.</a:t>
            </a:r>
          </a:p>
          <a:p>
            <a:pPr marL="285750" indent="-285750">
              <a:buFont typeface="Wingdings" panose="05000000000000000000" pitchFamily="2" charset="2"/>
              <a:buChar char="q"/>
            </a:pPr>
            <a:endParaRPr lang="en-US" sz="1400" dirty="0">
              <a:latin typeface="Calibri Light" panose="020F0302020204030204" pitchFamily="34" charset="0"/>
              <a:cs typeface="Calibri Light" panose="020F0302020204030204" pitchFamily="34" charset="0"/>
            </a:endParaRPr>
          </a:p>
          <a:p>
            <a:pPr marL="285750" indent="-285750">
              <a:buFont typeface="Wingdings" panose="05000000000000000000" pitchFamily="2" charset="2"/>
              <a:buChar char="q"/>
            </a:pPr>
            <a:r>
              <a:rPr lang="en-US" sz="1400" dirty="0">
                <a:latin typeface="Calibri Light" panose="020F0302020204030204" pitchFamily="34" charset="0"/>
                <a:cs typeface="Calibri Light" panose="020F0302020204030204" pitchFamily="34" charset="0"/>
              </a:rPr>
              <a:t>Deep Belief Networks further used the simplicity of RBMs to further improve the model’s learning capabilities. </a:t>
            </a:r>
          </a:p>
        </p:txBody>
      </p:sp>
    </p:spTree>
    <p:extLst>
      <p:ext uri="{BB962C8B-B14F-4D97-AF65-F5344CB8AC3E}">
        <p14:creationId xmlns:p14="http://schemas.microsoft.com/office/powerpoint/2010/main" val="16710221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601900C-265D-4146-A578-477541E3D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25" name="Freeform: Shape 24">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27" name="Picture 26">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29" name="Rectangle 28">
            <a:extLst>
              <a:ext uri="{FF2B5EF4-FFF2-40B4-BE49-F238E27FC236}">
                <a16:creationId xmlns:a16="http://schemas.microsoft.com/office/drawing/2014/main" id="{41F8C064-2DC5-4758-B49C-76BFF64052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chemeClr val="tx2">
              <a:lumMod val="1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3542" y="0"/>
            <a:ext cx="7875912"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15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Oval 34">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421698"/>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1D00EE83-7ACC-4797-AF92-BEE6E17D5D6D}"/>
              </a:ext>
            </a:extLst>
          </p:cNvPr>
          <p:cNvSpPr txBox="1">
            <a:spLocks/>
          </p:cNvSpPr>
          <p:nvPr/>
        </p:nvSpPr>
        <p:spPr>
          <a:xfrm>
            <a:off x="6800661" y="2030768"/>
            <a:ext cx="3350872" cy="1077229"/>
          </a:xfrm>
          <a:prstGeom prst="rect">
            <a:avLst/>
          </a:prstGeom>
        </p:spPr>
        <p:txBody>
          <a:bodyPr vert="horz" lIns="91440" tIns="45720" rIns="91440" bIns="45720" rtlCol="0" anchor="t">
            <a:normAutofit fontScale="92500" lnSpcReduction="10000"/>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spcAft>
                <a:spcPts val="600"/>
              </a:spcAft>
            </a:pPr>
            <a:r>
              <a:rPr lang="en-US" sz="5200" dirty="0">
                <a:solidFill>
                  <a:schemeClr val="tx2">
                    <a:lumMod val="25000"/>
                  </a:schemeClr>
                </a:solidFill>
                <a:latin typeface="Calibri Light" panose="020F0302020204030204" pitchFamily="34" charset="0"/>
                <a:cs typeface="Calibri Light" panose="020F0302020204030204" pitchFamily="34" charset="0"/>
              </a:rPr>
              <a:t>Thank you</a:t>
            </a:r>
            <a:br>
              <a:rPr lang="en-US" dirty="0"/>
            </a:br>
            <a:endParaRPr lang="en-US" dirty="0"/>
          </a:p>
        </p:txBody>
      </p:sp>
      <p:sp>
        <p:nvSpPr>
          <p:cNvPr id="3" name="Content Placeholder 2">
            <a:extLst>
              <a:ext uri="{FF2B5EF4-FFF2-40B4-BE49-F238E27FC236}">
                <a16:creationId xmlns:a16="http://schemas.microsoft.com/office/drawing/2014/main" id="{8F269B2C-FE18-439F-80D9-1709D814F74D}"/>
              </a:ext>
            </a:extLst>
          </p:cNvPr>
          <p:cNvSpPr>
            <a:spLocks noGrp="1"/>
          </p:cNvSpPr>
          <p:nvPr>
            <p:ph idx="1"/>
          </p:nvPr>
        </p:nvSpPr>
        <p:spPr>
          <a:xfrm>
            <a:off x="1128044" y="4373864"/>
            <a:ext cx="7647966" cy="3997828"/>
          </a:xfrm>
        </p:spPr>
        <p:txBody>
          <a:bodyPr vert="horz" lIns="91440" tIns="45720" rIns="91440" bIns="45720" rtlCol="0" anchor="t">
            <a:normAutofit/>
          </a:bodyPr>
          <a:lstStyle/>
          <a:p>
            <a:r>
              <a:rPr lang="en-US" sz="1050" dirty="0">
                <a:solidFill>
                  <a:schemeClr val="accent2">
                    <a:lumMod val="75000"/>
                  </a:schemeClr>
                </a:solidFill>
              </a:rPr>
              <a:t>References:</a:t>
            </a:r>
          </a:p>
          <a:p>
            <a:pPr lvl="1">
              <a:buFont typeface="Courier New" panose="02070309020205020404" pitchFamily="49" charset="0"/>
              <a:buChar char="o"/>
            </a:pPr>
            <a:r>
              <a:rPr lang="en-US" sz="1000" dirty="0">
                <a:solidFill>
                  <a:schemeClr val="bg2">
                    <a:lumMod val="25000"/>
                    <a:lumOff val="75000"/>
                  </a:schemeClr>
                </a:solidFill>
              </a:rPr>
              <a:t>Salakhutdinov, R., &amp; Hinton, G., 2009. </a:t>
            </a:r>
            <a:r>
              <a:rPr lang="en-US" sz="1000" i="1" dirty="0">
                <a:solidFill>
                  <a:schemeClr val="bg2">
                    <a:lumMod val="25000"/>
                    <a:lumOff val="75000"/>
                  </a:schemeClr>
                </a:solidFill>
              </a:rPr>
              <a:t>Deep Boltzmann Machines</a:t>
            </a:r>
            <a:r>
              <a:rPr lang="en-US" sz="1000" dirty="0">
                <a:solidFill>
                  <a:schemeClr val="bg2">
                    <a:lumMod val="25000"/>
                    <a:lumOff val="75000"/>
                  </a:schemeClr>
                </a:solidFill>
              </a:rPr>
              <a:t>. Artificial intelligence and statistics.</a:t>
            </a:r>
          </a:p>
          <a:p>
            <a:pPr lvl="1">
              <a:buFont typeface="Courier New" panose="02070309020205020404" pitchFamily="49" charset="0"/>
              <a:buChar char="o"/>
            </a:pPr>
            <a:r>
              <a:rPr lang="en-US" sz="1000" dirty="0">
                <a:solidFill>
                  <a:schemeClr val="bg2">
                    <a:lumMod val="25000"/>
                    <a:lumOff val="75000"/>
                  </a:schemeClr>
                </a:solidFill>
              </a:rPr>
              <a:t>Salakhutdinov, R., &amp; Hinton, G., &amp; Mnih, A., 2007. </a:t>
            </a:r>
            <a:r>
              <a:rPr lang="en-US" sz="1000" i="1" dirty="0">
                <a:solidFill>
                  <a:schemeClr val="bg2">
                    <a:lumMod val="25000"/>
                    <a:lumOff val="75000"/>
                  </a:schemeClr>
                </a:solidFill>
              </a:rPr>
              <a:t>Restricted Boltzmann Machines</a:t>
            </a:r>
            <a:r>
              <a:rPr lang="en-US" sz="1000" dirty="0">
                <a:solidFill>
                  <a:schemeClr val="bg2">
                    <a:lumMod val="25000"/>
                    <a:lumOff val="75000"/>
                  </a:schemeClr>
                </a:solidFill>
              </a:rPr>
              <a:t>. Conference of Machine Learning.</a:t>
            </a:r>
          </a:p>
          <a:p>
            <a:pPr lvl="1">
              <a:buFont typeface="Courier New" panose="02070309020205020404" pitchFamily="49" charset="0"/>
              <a:buChar char="o"/>
            </a:pPr>
            <a:r>
              <a:rPr lang="en-US" sz="1000" dirty="0">
                <a:solidFill>
                  <a:schemeClr val="bg2">
                    <a:lumMod val="25000"/>
                    <a:lumOff val="75000"/>
                  </a:schemeClr>
                </a:solidFill>
              </a:rPr>
              <a:t>Hinton, G., 2007. </a:t>
            </a:r>
            <a:r>
              <a:rPr lang="en-US" sz="1000" i="1" dirty="0">
                <a:solidFill>
                  <a:schemeClr val="bg2">
                    <a:lumMod val="25000"/>
                    <a:lumOff val="75000"/>
                  </a:schemeClr>
                </a:solidFill>
              </a:rPr>
              <a:t>Boltzmann Machine</a:t>
            </a:r>
            <a:r>
              <a:rPr lang="en-US" sz="1000" dirty="0">
                <a:solidFill>
                  <a:schemeClr val="bg2">
                    <a:lumMod val="25000"/>
                    <a:lumOff val="75000"/>
                  </a:schemeClr>
                </a:solidFill>
              </a:rPr>
              <a:t>. Scholarpedia, Vo. 2(5): page.1668.</a:t>
            </a:r>
          </a:p>
          <a:p>
            <a:pPr lvl="1">
              <a:buFont typeface="Courier New" panose="02070309020205020404" pitchFamily="49" charset="0"/>
              <a:buChar char="o"/>
            </a:pPr>
            <a:r>
              <a:rPr lang="en-US" sz="1000" u="sng" dirty="0">
                <a:solidFill>
                  <a:schemeClr val="accent3">
                    <a:lumMod val="60000"/>
                    <a:lumOff val="40000"/>
                  </a:schemeClr>
                </a:solidFill>
              </a:rPr>
              <a:t>https://medium.com/analytics-army/deep-belief-networks-an-introduction-1d52bb867a25</a:t>
            </a:r>
          </a:p>
          <a:p>
            <a:pPr lvl="1">
              <a:buFont typeface="Courier New" panose="02070309020205020404" pitchFamily="49" charset="0"/>
              <a:buChar char="o"/>
            </a:pPr>
            <a:r>
              <a:rPr lang="en-US" sz="1000" u="sng" dirty="0">
                <a:solidFill>
                  <a:schemeClr val="accent3">
                    <a:lumMod val="60000"/>
                    <a:lumOff val="40000"/>
                  </a:schemeClr>
                </a:solidFill>
              </a:rPr>
              <a:t>https://github.com/albertbup/deep-belief-network</a:t>
            </a:r>
          </a:p>
          <a:p>
            <a:pPr lvl="1">
              <a:buFont typeface="Courier New" panose="02070309020205020404" pitchFamily="49" charset="0"/>
              <a:buChar char="o"/>
            </a:pPr>
            <a:r>
              <a:rPr lang="en-US" sz="1000" u="sng" dirty="0">
                <a:solidFill>
                  <a:schemeClr val="accent3">
                    <a:lumMod val="60000"/>
                    <a:lumOff val="40000"/>
                  </a:schemeClr>
                </a:solidFill>
              </a:rPr>
              <a:t>https://missinglink.ai/guides/neural-network-concepts/deep-belief-networks-work-applications </a:t>
            </a:r>
          </a:p>
          <a:p>
            <a:pPr lvl="1"/>
            <a:endParaRPr lang="en-US" dirty="0"/>
          </a:p>
        </p:txBody>
      </p:sp>
    </p:spTree>
    <p:extLst>
      <p:ext uri="{BB962C8B-B14F-4D97-AF65-F5344CB8AC3E}">
        <p14:creationId xmlns:p14="http://schemas.microsoft.com/office/powerpoint/2010/main" val="24327771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8" name="Picture 33">
            <a:extLst>
              <a:ext uri="{FF2B5EF4-FFF2-40B4-BE49-F238E27FC236}">
                <a16:creationId xmlns:a16="http://schemas.microsoft.com/office/drawing/2014/main" id="{0214283E-D7B4-49E9-932E-D7F2A2847F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useBgFill="1">
        <p:nvSpPr>
          <p:cNvPr id="49" name="Rectangle 35">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33" y="-1"/>
            <a:ext cx="12189867"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37">
            <a:extLst>
              <a:ext uri="{FF2B5EF4-FFF2-40B4-BE49-F238E27FC236}">
                <a16:creationId xmlns:a16="http://schemas.microsoft.com/office/drawing/2014/main" id="{9FCFF961-4E84-4FD1-859C-B7F410031CB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1793" y="0"/>
            <a:ext cx="4632503" cy="6858000"/>
          </a:xfrm>
          <a:prstGeom prst="rect">
            <a:avLst/>
          </a:prstGeom>
        </p:spPr>
      </p:pic>
      <p:sp>
        <p:nvSpPr>
          <p:cNvPr id="2" name="Title 1">
            <a:extLst>
              <a:ext uri="{FF2B5EF4-FFF2-40B4-BE49-F238E27FC236}">
                <a16:creationId xmlns:a16="http://schemas.microsoft.com/office/drawing/2014/main" id="{0E206ACB-7552-4DDB-911E-579E2B3BC5BE}"/>
              </a:ext>
            </a:extLst>
          </p:cNvPr>
          <p:cNvSpPr>
            <a:spLocks noGrp="1"/>
          </p:cNvSpPr>
          <p:nvPr>
            <p:ph type="title"/>
          </p:nvPr>
        </p:nvSpPr>
        <p:spPr>
          <a:xfrm>
            <a:off x="1090042" y="1077032"/>
            <a:ext cx="2888120" cy="4454554"/>
          </a:xfrm>
        </p:spPr>
        <p:txBody>
          <a:bodyPr anchor="ctr">
            <a:normAutofit/>
          </a:bodyPr>
          <a:lstStyle/>
          <a:p>
            <a:r>
              <a:rPr lang="en-US" sz="3600" dirty="0">
                <a:solidFill>
                  <a:schemeClr val="tx1">
                    <a:lumMod val="65000"/>
                    <a:lumOff val="35000"/>
                  </a:schemeClr>
                </a:solidFill>
              </a:rPr>
              <a:t>Contents</a:t>
            </a:r>
          </a:p>
        </p:txBody>
      </p:sp>
      <p:sp>
        <p:nvSpPr>
          <p:cNvPr id="51" name="Rectangle 39">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2" name="Rectangle 41">
            <a:extLst>
              <a:ext uri="{FF2B5EF4-FFF2-40B4-BE49-F238E27FC236}">
                <a16:creationId xmlns:a16="http://schemas.microsoft.com/office/drawing/2014/main" id="{DF737BB4-6553-47A8-893F-178A10C6B6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5" name="Picture 14" descr="A close up of a logo&#10;&#10;Description automatically generated">
            <a:extLst>
              <a:ext uri="{FF2B5EF4-FFF2-40B4-BE49-F238E27FC236}">
                <a16:creationId xmlns:a16="http://schemas.microsoft.com/office/drawing/2014/main" id="{37D9D405-4650-4601-8B60-46059CFFB9C6}"/>
              </a:ext>
            </a:extLst>
          </p:cNvPr>
          <p:cNvPicPr>
            <a:picLocks noChangeAspect="1"/>
          </p:cNvPicPr>
          <p:nvPr/>
        </p:nvPicPr>
        <p:blipFill>
          <a:blip r:embed="rId3">
            <a:duotone>
              <a:schemeClr val="accent1">
                <a:shade val="45000"/>
                <a:satMod val="135000"/>
              </a:schemeClr>
              <a:prstClr val="white"/>
            </a:duotone>
            <a:alphaModFix amt="20000"/>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7732900" y="1803862"/>
            <a:ext cx="4169284" cy="5062703"/>
          </a:xfrm>
          <a:prstGeom prst="rect">
            <a:avLst/>
          </a:prstGeom>
        </p:spPr>
      </p:pic>
      <p:sp>
        <p:nvSpPr>
          <p:cNvPr id="3" name="Content Placeholder 2">
            <a:extLst>
              <a:ext uri="{FF2B5EF4-FFF2-40B4-BE49-F238E27FC236}">
                <a16:creationId xmlns:a16="http://schemas.microsoft.com/office/drawing/2014/main" id="{3347CC1F-80EC-4D71-A52B-1D83D4414F5E}"/>
              </a:ext>
            </a:extLst>
          </p:cNvPr>
          <p:cNvSpPr>
            <a:spLocks noGrp="1"/>
          </p:cNvSpPr>
          <p:nvPr>
            <p:ph idx="1"/>
          </p:nvPr>
        </p:nvSpPr>
        <p:spPr>
          <a:xfrm>
            <a:off x="5342971" y="1077032"/>
            <a:ext cx="6158220" cy="4888526"/>
          </a:xfrm>
        </p:spPr>
        <p:txBody>
          <a:bodyPr numCol="1" anchor="ctr">
            <a:noAutofit/>
          </a:bodyPr>
          <a:lstStyle/>
          <a:p>
            <a:pPr marL="400050" indent="0">
              <a:lnSpc>
                <a:spcPct val="100000"/>
              </a:lnSpc>
              <a:spcAft>
                <a:spcPts val="0"/>
              </a:spcAft>
              <a:buFont typeface="+mj-lt"/>
              <a:buAutoNum type="romanUcPeriod"/>
            </a:pPr>
            <a:r>
              <a:rPr lang="en-US" sz="1600" b="1" dirty="0">
                <a:solidFill>
                  <a:schemeClr val="tx2">
                    <a:lumMod val="75000"/>
                    <a:lumOff val="25000"/>
                  </a:schemeClr>
                </a:solidFill>
                <a:latin typeface="Calibri Light" panose="020F0302020204030204" pitchFamily="34" charset="0"/>
                <a:cs typeface="Calibri Light" panose="020F0302020204030204" pitchFamily="34" charset="0"/>
              </a:rPr>
              <a:t>Introduction</a:t>
            </a:r>
            <a:r>
              <a:rPr lang="en-US" sz="1600" dirty="0">
                <a:solidFill>
                  <a:schemeClr val="tx2">
                    <a:lumMod val="75000"/>
                    <a:lumOff val="25000"/>
                  </a:schemeClr>
                </a:solidFill>
                <a:latin typeface="Calibri Light" panose="020F0302020204030204" pitchFamily="34" charset="0"/>
                <a:cs typeface="Calibri Light" panose="020F0302020204030204" pitchFamily="34" charset="0"/>
              </a:rPr>
              <a:t> </a:t>
            </a:r>
          </a:p>
          <a:p>
            <a:pPr marL="857250" lvl="1" indent="0">
              <a:lnSpc>
                <a:spcPct val="100000"/>
              </a:lnSpc>
              <a:spcAft>
                <a:spcPts val="0"/>
              </a:spcAft>
              <a:buFont typeface="+mj-lt"/>
              <a:buAutoNum type="romanUcPeriod"/>
            </a:pPr>
            <a:r>
              <a:rPr lang="en-US" sz="1600" dirty="0">
                <a:solidFill>
                  <a:schemeClr val="tx2">
                    <a:lumMod val="75000"/>
                    <a:lumOff val="25000"/>
                  </a:schemeClr>
                </a:solidFill>
                <a:latin typeface="Calibri Light" panose="020F0302020204030204" pitchFamily="34" charset="0"/>
                <a:cs typeface="Calibri Light" panose="020F0302020204030204" pitchFamily="34" charset="0"/>
              </a:rPr>
              <a:t>History, Definition and Applications of RBM</a:t>
            </a:r>
            <a:endParaRPr lang="en-US" sz="1600" b="1" dirty="0">
              <a:solidFill>
                <a:schemeClr val="tx2">
                  <a:lumMod val="75000"/>
                  <a:lumOff val="25000"/>
                </a:schemeClr>
              </a:solidFill>
              <a:latin typeface="Calibri Light" panose="020F0302020204030204" pitchFamily="34" charset="0"/>
              <a:cs typeface="Calibri Light" panose="020F0302020204030204" pitchFamily="34" charset="0"/>
            </a:endParaRPr>
          </a:p>
          <a:p>
            <a:pPr marL="400050" indent="0">
              <a:lnSpc>
                <a:spcPct val="100000"/>
              </a:lnSpc>
              <a:spcAft>
                <a:spcPts val="0"/>
              </a:spcAft>
              <a:buFont typeface="+mj-lt"/>
              <a:buAutoNum type="romanUcPeriod"/>
            </a:pPr>
            <a:r>
              <a:rPr lang="en-US" sz="1600" b="1" dirty="0">
                <a:solidFill>
                  <a:schemeClr val="tx2">
                    <a:lumMod val="75000"/>
                    <a:lumOff val="25000"/>
                  </a:schemeClr>
                </a:solidFill>
                <a:latin typeface="Calibri Light" panose="020F0302020204030204" pitchFamily="34" charset="0"/>
                <a:cs typeface="Calibri Light" panose="020F0302020204030204" pitchFamily="34" charset="0"/>
              </a:rPr>
              <a:t>Architecture of RBM </a:t>
            </a:r>
          </a:p>
          <a:p>
            <a:pPr marL="857250" lvl="1" indent="0">
              <a:lnSpc>
                <a:spcPct val="100000"/>
              </a:lnSpc>
              <a:spcAft>
                <a:spcPts val="0"/>
              </a:spcAft>
              <a:buFont typeface="+mj-lt"/>
              <a:buAutoNum type="romanUcPeriod"/>
            </a:pPr>
            <a:r>
              <a:rPr lang="en-US" sz="1600" dirty="0">
                <a:solidFill>
                  <a:schemeClr val="tx2">
                    <a:lumMod val="75000"/>
                    <a:lumOff val="25000"/>
                  </a:schemeClr>
                </a:solidFill>
                <a:latin typeface="Calibri Light" panose="020F0302020204030204" pitchFamily="34" charset="0"/>
                <a:cs typeface="Calibri Light" panose="020F0302020204030204" pitchFamily="34" charset="0"/>
              </a:rPr>
              <a:t>Comparison with GBM &amp; Deep-Belief Networks</a:t>
            </a:r>
          </a:p>
          <a:p>
            <a:pPr marL="400050" indent="0">
              <a:lnSpc>
                <a:spcPct val="100000"/>
              </a:lnSpc>
              <a:spcAft>
                <a:spcPts val="0"/>
              </a:spcAft>
              <a:buFont typeface="+mj-lt"/>
              <a:buAutoNum type="romanUcPeriod"/>
            </a:pPr>
            <a:r>
              <a:rPr lang="en-US" sz="1600" b="1" dirty="0">
                <a:solidFill>
                  <a:schemeClr val="tx2">
                    <a:lumMod val="75000"/>
                    <a:lumOff val="25000"/>
                  </a:schemeClr>
                </a:solidFill>
                <a:latin typeface="Calibri Light" panose="020F0302020204030204" pitchFamily="34" charset="0"/>
                <a:cs typeface="Calibri Light" panose="020F0302020204030204" pitchFamily="34" charset="0"/>
              </a:rPr>
              <a:t> Energy-Based &amp; Probabilistic Model</a:t>
            </a:r>
          </a:p>
          <a:p>
            <a:pPr marL="400050" indent="0">
              <a:lnSpc>
                <a:spcPct val="100000"/>
              </a:lnSpc>
              <a:spcAft>
                <a:spcPts val="0"/>
              </a:spcAft>
              <a:buFont typeface="+mj-lt"/>
              <a:buAutoNum type="romanUcPeriod"/>
            </a:pPr>
            <a:r>
              <a:rPr lang="en-US" sz="1600" b="1" dirty="0">
                <a:solidFill>
                  <a:schemeClr val="tx2">
                    <a:lumMod val="75000"/>
                    <a:lumOff val="25000"/>
                  </a:schemeClr>
                </a:solidFill>
                <a:latin typeface="Calibri Light" panose="020F0302020204030204" pitchFamily="34" charset="0"/>
                <a:cs typeface="Calibri Light" panose="020F0302020204030204" pitchFamily="34" charset="0"/>
              </a:rPr>
              <a:t>RBMs vs Autoencoders</a:t>
            </a:r>
          </a:p>
          <a:p>
            <a:pPr marL="400050" indent="0">
              <a:lnSpc>
                <a:spcPct val="100000"/>
              </a:lnSpc>
              <a:spcAft>
                <a:spcPts val="0"/>
              </a:spcAft>
              <a:buFont typeface="+mj-lt"/>
              <a:buAutoNum type="romanUcPeriod"/>
            </a:pPr>
            <a:r>
              <a:rPr lang="en-US" sz="1600" b="1" dirty="0">
                <a:solidFill>
                  <a:schemeClr val="tx2">
                    <a:lumMod val="75000"/>
                    <a:lumOff val="25000"/>
                  </a:schemeClr>
                </a:solidFill>
                <a:latin typeface="Calibri Light" panose="020F0302020204030204" pitchFamily="34" charset="0"/>
                <a:cs typeface="Calibri Light" panose="020F0302020204030204" pitchFamily="34" charset="0"/>
              </a:rPr>
              <a:t>Training RBM </a:t>
            </a:r>
          </a:p>
          <a:p>
            <a:pPr marL="857250" lvl="1" indent="0">
              <a:lnSpc>
                <a:spcPct val="100000"/>
              </a:lnSpc>
              <a:spcAft>
                <a:spcPts val="0"/>
              </a:spcAft>
              <a:buFont typeface="+mj-lt"/>
              <a:buAutoNum type="romanUcPeriod"/>
            </a:pPr>
            <a:r>
              <a:rPr lang="en-US" sz="1600" dirty="0">
                <a:solidFill>
                  <a:schemeClr val="tx2">
                    <a:lumMod val="75000"/>
                    <a:lumOff val="25000"/>
                  </a:schemeClr>
                </a:solidFill>
                <a:latin typeface="Calibri Light" panose="020F0302020204030204" pitchFamily="34" charset="0"/>
                <a:cs typeface="Calibri Light" panose="020F0302020204030204" pitchFamily="34" charset="0"/>
              </a:rPr>
              <a:t>Gibbs sampling, Contrastive Divergence</a:t>
            </a:r>
          </a:p>
          <a:p>
            <a:pPr marL="857250" lvl="1" indent="0">
              <a:lnSpc>
                <a:spcPct val="100000"/>
              </a:lnSpc>
              <a:spcAft>
                <a:spcPts val="0"/>
              </a:spcAft>
              <a:buFont typeface="+mj-lt"/>
              <a:buAutoNum type="romanUcPeriod"/>
            </a:pPr>
            <a:r>
              <a:rPr lang="en-US" sz="1600" dirty="0">
                <a:solidFill>
                  <a:schemeClr val="tx2">
                    <a:lumMod val="75000"/>
                    <a:lumOff val="25000"/>
                  </a:schemeClr>
                </a:solidFill>
                <a:latin typeface="Calibri Light" panose="020F0302020204030204" pitchFamily="34" charset="0"/>
                <a:cs typeface="Calibri Light" panose="020F0302020204030204" pitchFamily="34" charset="0"/>
              </a:rPr>
              <a:t>Results of RBM</a:t>
            </a:r>
            <a:endParaRPr lang="en-US" sz="1600" b="1" dirty="0">
              <a:solidFill>
                <a:schemeClr val="tx2">
                  <a:lumMod val="75000"/>
                  <a:lumOff val="25000"/>
                </a:schemeClr>
              </a:solidFill>
              <a:latin typeface="Calibri Light" panose="020F0302020204030204" pitchFamily="34" charset="0"/>
              <a:cs typeface="Calibri Light" panose="020F0302020204030204" pitchFamily="34" charset="0"/>
            </a:endParaRPr>
          </a:p>
          <a:p>
            <a:pPr marL="400050" indent="0">
              <a:lnSpc>
                <a:spcPct val="100000"/>
              </a:lnSpc>
              <a:spcAft>
                <a:spcPts val="0"/>
              </a:spcAft>
              <a:buFont typeface="+mj-lt"/>
              <a:buAutoNum type="romanUcPeriod"/>
            </a:pPr>
            <a:r>
              <a:rPr lang="en-US" sz="1600" b="1" dirty="0">
                <a:solidFill>
                  <a:schemeClr val="tx2">
                    <a:lumMod val="75000"/>
                    <a:lumOff val="25000"/>
                  </a:schemeClr>
                </a:solidFill>
                <a:latin typeface="Calibri Light" panose="020F0302020204030204" pitchFamily="34" charset="0"/>
                <a:cs typeface="Calibri Light" panose="020F0302020204030204" pitchFamily="34" charset="0"/>
              </a:rPr>
              <a:t>Applications of RBM</a:t>
            </a:r>
          </a:p>
          <a:p>
            <a:pPr marL="857250" lvl="1" indent="0">
              <a:lnSpc>
                <a:spcPct val="100000"/>
              </a:lnSpc>
              <a:spcAft>
                <a:spcPts val="0"/>
              </a:spcAft>
              <a:buFont typeface="+mj-lt"/>
              <a:buAutoNum type="romanUcPeriod"/>
            </a:pPr>
            <a:r>
              <a:rPr lang="en-US" sz="1600" dirty="0">
                <a:solidFill>
                  <a:schemeClr val="tx2">
                    <a:lumMod val="75000"/>
                    <a:lumOff val="25000"/>
                  </a:schemeClr>
                </a:solidFill>
                <a:latin typeface="Calibri Light" panose="020F0302020204030204" pitchFamily="34" charset="0"/>
                <a:cs typeface="Calibri Light" panose="020F0302020204030204" pitchFamily="34" charset="0"/>
              </a:rPr>
              <a:t>Collaborative Filtering, Dimensionality Reduction</a:t>
            </a:r>
          </a:p>
          <a:p>
            <a:pPr marL="400050" indent="0">
              <a:lnSpc>
                <a:spcPct val="100000"/>
              </a:lnSpc>
              <a:spcAft>
                <a:spcPts val="0"/>
              </a:spcAft>
              <a:buFont typeface="+mj-lt"/>
              <a:buAutoNum type="romanUcPeriod"/>
            </a:pPr>
            <a:r>
              <a:rPr lang="en-US" sz="1600" b="1" dirty="0">
                <a:solidFill>
                  <a:schemeClr val="tx2">
                    <a:lumMod val="75000"/>
                    <a:lumOff val="25000"/>
                  </a:schemeClr>
                </a:solidFill>
                <a:latin typeface="Calibri Light" panose="020F0302020204030204" pitchFamily="34" charset="0"/>
                <a:cs typeface="Calibri Light" panose="020F0302020204030204" pitchFamily="34" charset="0"/>
              </a:rPr>
              <a:t>Deep Belief Network </a:t>
            </a:r>
          </a:p>
          <a:p>
            <a:pPr marL="400050" indent="0">
              <a:lnSpc>
                <a:spcPct val="100000"/>
              </a:lnSpc>
              <a:spcAft>
                <a:spcPts val="0"/>
              </a:spcAft>
              <a:buFont typeface="+mj-lt"/>
              <a:buAutoNum type="romanUcPeriod"/>
            </a:pPr>
            <a:r>
              <a:rPr lang="en-US" sz="1600" b="1" dirty="0">
                <a:solidFill>
                  <a:schemeClr val="tx2">
                    <a:lumMod val="75000"/>
                    <a:lumOff val="25000"/>
                  </a:schemeClr>
                </a:solidFill>
                <a:latin typeface="Calibri Light" panose="020F0302020204030204" pitchFamily="34" charset="0"/>
                <a:cs typeface="Calibri Light" panose="020F0302020204030204" pitchFamily="34" charset="0"/>
              </a:rPr>
              <a:t>Training of DBN</a:t>
            </a:r>
          </a:p>
          <a:p>
            <a:pPr marL="857250" lvl="1" indent="0">
              <a:lnSpc>
                <a:spcPct val="100000"/>
              </a:lnSpc>
              <a:spcAft>
                <a:spcPts val="0"/>
              </a:spcAft>
              <a:buFont typeface="+mj-lt"/>
              <a:buAutoNum type="romanUcPeriod"/>
            </a:pPr>
            <a:r>
              <a:rPr lang="en-US" sz="1600" dirty="0">
                <a:solidFill>
                  <a:schemeClr val="tx2">
                    <a:lumMod val="75000"/>
                    <a:lumOff val="25000"/>
                  </a:schemeClr>
                </a:solidFill>
                <a:latin typeface="Calibri Light" panose="020F0302020204030204" pitchFamily="34" charset="0"/>
                <a:cs typeface="Calibri Light" panose="020F0302020204030204" pitchFamily="34" charset="0"/>
              </a:rPr>
              <a:t>Results of DBN</a:t>
            </a:r>
          </a:p>
          <a:p>
            <a:pPr marL="400050" indent="0">
              <a:lnSpc>
                <a:spcPct val="100000"/>
              </a:lnSpc>
              <a:spcAft>
                <a:spcPts val="0"/>
              </a:spcAft>
              <a:buFont typeface="+mj-lt"/>
              <a:buAutoNum type="romanUcPeriod"/>
            </a:pPr>
            <a:r>
              <a:rPr lang="en-US" sz="1600" b="1" dirty="0">
                <a:solidFill>
                  <a:schemeClr val="tx2">
                    <a:lumMod val="75000"/>
                    <a:lumOff val="25000"/>
                  </a:schemeClr>
                </a:solidFill>
                <a:latin typeface="Calibri Light" panose="020F0302020204030204" pitchFamily="34" charset="0"/>
                <a:cs typeface="Calibri Light" panose="020F0302020204030204" pitchFamily="34" charset="0"/>
              </a:rPr>
              <a:t>Applications of DBN</a:t>
            </a:r>
          </a:p>
          <a:p>
            <a:pPr marL="400050" indent="0">
              <a:lnSpc>
                <a:spcPct val="100000"/>
              </a:lnSpc>
              <a:spcAft>
                <a:spcPts val="0"/>
              </a:spcAft>
              <a:buFont typeface="+mj-lt"/>
              <a:buAutoNum type="romanUcPeriod"/>
            </a:pPr>
            <a:r>
              <a:rPr lang="en-US" sz="1600" b="1" dirty="0">
                <a:solidFill>
                  <a:schemeClr val="tx2">
                    <a:lumMod val="75000"/>
                    <a:lumOff val="25000"/>
                  </a:schemeClr>
                </a:solidFill>
                <a:latin typeface="Calibri Light" panose="020F0302020204030204" pitchFamily="34" charset="0"/>
                <a:cs typeface="Calibri Light" panose="020F0302020204030204" pitchFamily="34" charset="0"/>
              </a:rPr>
              <a:t>Conclusion</a:t>
            </a:r>
          </a:p>
        </p:txBody>
      </p:sp>
    </p:spTree>
    <p:extLst>
      <p:ext uri="{BB962C8B-B14F-4D97-AF65-F5344CB8AC3E}">
        <p14:creationId xmlns:p14="http://schemas.microsoft.com/office/powerpoint/2010/main" val="11107840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fade">
                                      <p:cBhvr>
                                        <p:cTn id="43" dur="500"/>
                                        <p:tgtEl>
                                          <p:spTgt spid="3">
                                            <p:txEl>
                                              <p:pRg st="12" end="12"/>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
                                            <p:txEl>
                                              <p:pRg st="13" end="13"/>
                                            </p:txEl>
                                          </p:spTgt>
                                        </p:tgtEl>
                                        <p:attrNameLst>
                                          <p:attrName>style.visibility</p:attrName>
                                        </p:attrNameLst>
                                      </p:cBhvr>
                                      <p:to>
                                        <p:strVal val="visible"/>
                                      </p:to>
                                    </p:set>
                                    <p:animEffect transition="in" filter="fade">
                                      <p:cBhvr>
                                        <p:cTn id="46" dur="500"/>
                                        <p:tgtEl>
                                          <p:spTgt spid="3">
                                            <p:txEl>
                                              <p:pRg st="13" end="1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3">
                                            <p:txEl>
                                              <p:pRg st="14" end="14"/>
                                            </p:txEl>
                                          </p:spTgt>
                                        </p:tgtEl>
                                        <p:attrNameLst>
                                          <p:attrName>style.visibility</p:attrName>
                                        </p:attrNameLst>
                                      </p:cBhvr>
                                      <p:to>
                                        <p:strVal val="visible"/>
                                      </p:to>
                                    </p:set>
                                    <p:animEffect transition="in" filter="fade">
                                      <p:cBhvr>
                                        <p:cTn id="49" dur="500"/>
                                        <p:tgtEl>
                                          <p:spTgt spid="3">
                                            <p:txEl>
                                              <p:pRg st="14" end="14"/>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3">
                                            <p:txEl>
                                              <p:pRg st="15" end="15"/>
                                            </p:txEl>
                                          </p:spTgt>
                                        </p:tgtEl>
                                        <p:attrNameLst>
                                          <p:attrName>style.visibility</p:attrName>
                                        </p:attrNameLst>
                                      </p:cBhvr>
                                      <p:to>
                                        <p:strVal val="visible"/>
                                      </p:to>
                                    </p:set>
                                    <p:animEffect transition="in" filter="fade">
                                      <p:cBhvr>
                                        <p:cTn id="52"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0BE3D13-5BE5-4B05-AFCF-2A2E059D2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562092-3AA7-4EF0-9007-C44F879A1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1AC85C80-0175-4214-A13D-03C224658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70108" y="985292"/>
            <a:ext cx="1345319" cy="1345319"/>
          </a:xfrm>
          <a:prstGeom prst="ellipse">
            <a:avLst/>
          </a:prstGeom>
          <a:solidFill>
            <a:schemeClr val="accent1">
              <a:lumMod val="40000"/>
              <a:lumOff val="6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60B620B-3E81-4075-BC12-D4FB3E299C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133" y="0"/>
            <a:ext cx="12189867" cy="6858000"/>
          </a:xfrm>
          <a:prstGeom prst="rect">
            <a:avLst/>
          </a:prstGeom>
        </p:spPr>
      </p:pic>
      <p:sp>
        <p:nvSpPr>
          <p:cNvPr id="2" name="Title 1">
            <a:extLst>
              <a:ext uri="{FF2B5EF4-FFF2-40B4-BE49-F238E27FC236}">
                <a16:creationId xmlns:a16="http://schemas.microsoft.com/office/drawing/2014/main" id="{9CFCBC9E-7C7B-41CC-B1C7-FCBF30629F55}"/>
              </a:ext>
            </a:extLst>
          </p:cNvPr>
          <p:cNvSpPr>
            <a:spLocks noGrp="1"/>
          </p:cNvSpPr>
          <p:nvPr>
            <p:ph type="title"/>
          </p:nvPr>
        </p:nvSpPr>
        <p:spPr>
          <a:xfrm>
            <a:off x="2134569" y="731725"/>
            <a:ext cx="7958331" cy="1308063"/>
          </a:xfrm>
        </p:spPr>
        <p:txBody>
          <a:bodyPr anchor="b">
            <a:normAutofit/>
          </a:bodyPr>
          <a:lstStyle/>
          <a:p>
            <a:pPr algn="l"/>
            <a:r>
              <a:rPr lang="en-US" sz="4400" dirty="0">
                <a:solidFill>
                  <a:schemeClr val="tx1">
                    <a:lumMod val="65000"/>
                    <a:lumOff val="35000"/>
                  </a:schemeClr>
                </a:solidFill>
              </a:rPr>
              <a:t>Introduction</a:t>
            </a:r>
          </a:p>
        </p:txBody>
      </p:sp>
      <p:pic>
        <p:nvPicPr>
          <p:cNvPr id="18" name="Picture 17" descr="A drawing of a cartoon character&#10;&#10;Description automatically generated">
            <a:extLst>
              <a:ext uri="{FF2B5EF4-FFF2-40B4-BE49-F238E27FC236}">
                <a16:creationId xmlns:a16="http://schemas.microsoft.com/office/drawing/2014/main" id="{68562D9F-7799-4CD1-8D7E-7C3DC93D79B7}"/>
              </a:ext>
            </a:extLst>
          </p:cNvPr>
          <p:cNvPicPr>
            <a:picLocks noChangeAspect="1"/>
          </p:cNvPicPr>
          <p:nvPr/>
        </p:nvPicPr>
        <p:blipFill rotWithShape="1">
          <a:blip r:embed="rId3">
            <a:duotone>
              <a:schemeClr val="accent1">
                <a:shade val="45000"/>
                <a:satMod val="135000"/>
              </a:schemeClr>
              <a:prstClr val="white"/>
            </a:duotone>
            <a:alphaModFix amt="20000"/>
          </a:blip>
          <a:srcRect l="-36043" t="962" r="36043" b="-962"/>
          <a:stretch/>
        </p:blipFill>
        <p:spPr>
          <a:xfrm>
            <a:off x="5162204" y="133345"/>
            <a:ext cx="6991506" cy="6724655"/>
          </a:xfrm>
          <a:prstGeom prst="rect">
            <a:avLst/>
          </a:prstGeom>
        </p:spPr>
      </p:pic>
      <p:sp>
        <p:nvSpPr>
          <p:cNvPr id="3" name="Content Placeholder 2">
            <a:extLst>
              <a:ext uri="{FF2B5EF4-FFF2-40B4-BE49-F238E27FC236}">
                <a16:creationId xmlns:a16="http://schemas.microsoft.com/office/drawing/2014/main" id="{3C7D9FA6-63DB-4EB8-ACC5-5BA19A9E0D38}"/>
              </a:ext>
            </a:extLst>
          </p:cNvPr>
          <p:cNvSpPr>
            <a:spLocks noGrp="1"/>
          </p:cNvSpPr>
          <p:nvPr>
            <p:ph idx="1"/>
          </p:nvPr>
        </p:nvSpPr>
        <p:spPr>
          <a:xfrm>
            <a:off x="1895302" y="2273679"/>
            <a:ext cx="9459883" cy="4310001"/>
          </a:xfrm>
        </p:spPr>
        <p:txBody>
          <a:bodyPr anchor="t">
            <a:normAutofit fontScale="92500" lnSpcReduction="20000"/>
          </a:bodyPr>
          <a:lstStyle/>
          <a:p>
            <a:pPr>
              <a:buFont typeface="Wingdings" panose="05000000000000000000" pitchFamily="2" charset="2"/>
              <a:buChar char="q"/>
            </a:pPr>
            <a:r>
              <a:rPr lang="en-US" sz="1500" b="1" dirty="0">
                <a:solidFill>
                  <a:schemeClr val="accent2">
                    <a:lumMod val="50000"/>
                  </a:schemeClr>
                </a:solidFill>
                <a:latin typeface="Calibri Light" panose="020F0302020204030204" pitchFamily="34" charset="0"/>
                <a:cs typeface="Calibri Light" panose="020F0302020204030204" pitchFamily="34" charset="0"/>
              </a:rPr>
              <a:t>History</a:t>
            </a:r>
          </a:p>
          <a:p>
            <a:pPr lvl="1"/>
            <a:r>
              <a:rPr lang="en-US" sz="1500" dirty="0">
                <a:latin typeface="Calibri Light" panose="020F0302020204030204" pitchFamily="34" charset="0"/>
                <a:cs typeface="Calibri Light" panose="020F0302020204030204" pitchFamily="34" charset="0"/>
              </a:rPr>
              <a:t>Boltzmann machine was </a:t>
            </a:r>
            <a:r>
              <a:rPr lang="en-US" sz="1500" b="1" dirty="0">
                <a:latin typeface="Calibri Light" panose="020F0302020204030204" pitchFamily="34" charset="0"/>
                <a:cs typeface="Calibri Light" panose="020F0302020204030204" pitchFamily="34" charset="0"/>
              </a:rPr>
              <a:t>invented in 1985 </a:t>
            </a:r>
            <a:r>
              <a:rPr lang="en-US" sz="1500" dirty="0">
                <a:latin typeface="Calibri Light" panose="020F0302020204030204" pitchFamily="34" charset="0"/>
                <a:cs typeface="Calibri Light" panose="020F0302020204030204" pitchFamily="34" charset="0"/>
              </a:rPr>
              <a:t>by Geoffrey Hinton. RBM was invented by Paul Smolensky in </a:t>
            </a:r>
            <a:r>
              <a:rPr lang="en-US" sz="1500" b="1" dirty="0">
                <a:latin typeface="Calibri Light" panose="020F0302020204030204" pitchFamily="34" charset="0"/>
                <a:cs typeface="Calibri Light" panose="020F0302020204030204" pitchFamily="34" charset="0"/>
              </a:rPr>
              <a:t>1986</a:t>
            </a:r>
            <a:r>
              <a:rPr lang="en-US" sz="1500" dirty="0">
                <a:latin typeface="Calibri Light" panose="020F0302020204030204" pitchFamily="34" charset="0"/>
                <a:cs typeface="Calibri Light" panose="020F0302020204030204" pitchFamily="34" charset="0"/>
              </a:rPr>
              <a:t>.</a:t>
            </a:r>
          </a:p>
          <a:p>
            <a:pPr lvl="1"/>
            <a:r>
              <a:rPr lang="en-US" sz="1500" dirty="0">
                <a:latin typeface="Calibri Light" panose="020F0302020204030204" pitchFamily="34" charset="0"/>
                <a:cs typeface="Calibri Light" panose="020F0302020204030204" pitchFamily="34" charset="0"/>
              </a:rPr>
              <a:t>Named after the </a:t>
            </a:r>
            <a:r>
              <a:rPr lang="en-US" sz="1500" b="1" dirty="0">
                <a:latin typeface="Calibri Light" panose="020F0302020204030204" pitchFamily="34" charset="0"/>
                <a:cs typeface="Calibri Light" panose="020F0302020204030204" pitchFamily="34" charset="0"/>
              </a:rPr>
              <a:t>Boltzmann Distribution, </a:t>
            </a:r>
            <a:r>
              <a:rPr lang="en-US" sz="1500" dirty="0">
                <a:latin typeface="Calibri Light" panose="020F0302020204030204" pitchFamily="34" charset="0"/>
                <a:cs typeface="Calibri Light" panose="020F0302020204030204" pitchFamily="34" charset="0"/>
              </a:rPr>
              <a:t>which is an integral part of Statistical Mechanics and helps us to understand the impact of parameters like Entropy and Temperature in Thermodynamics. That’s why they are called </a:t>
            </a:r>
            <a:r>
              <a:rPr lang="en-US" sz="1500" b="1" dirty="0">
                <a:latin typeface="Calibri Light" panose="020F0302020204030204" pitchFamily="34" charset="0"/>
                <a:cs typeface="Calibri Light" panose="020F0302020204030204" pitchFamily="34" charset="0"/>
              </a:rPr>
              <a:t>Energy-Based Models (EBM</a:t>
            </a:r>
            <a:r>
              <a:rPr lang="en-US" sz="1500" dirty="0">
                <a:latin typeface="Calibri Light" panose="020F0302020204030204" pitchFamily="34" charset="0"/>
                <a:cs typeface="Calibri Light" panose="020F0302020204030204" pitchFamily="34" charset="0"/>
              </a:rPr>
              <a:t>). </a:t>
            </a:r>
          </a:p>
          <a:p>
            <a:pPr>
              <a:buFont typeface="Wingdings" panose="05000000000000000000" pitchFamily="2" charset="2"/>
              <a:buChar char="q"/>
            </a:pPr>
            <a:r>
              <a:rPr lang="en-US" sz="1500" b="1" dirty="0">
                <a:solidFill>
                  <a:schemeClr val="accent2">
                    <a:lumMod val="50000"/>
                  </a:schemeClr>
                </a:solidFill>
                <a:latin typeface="Calibri Light" panose="020F0302020204030204" pitchFamily="34" charset="0"/>
                <a:cs typeface="Calibri Light" panose="020F0302020204030204" pitchFamily="34" charset="0"/>
              </a:rPr>
              <a:t>Definition</a:t>
            </a:r>
          </a:p>
          <a:p>
            <a:pPr lvl="1"/>
            <a:r>
              <a:rPr lang="en-US" sz="1500" dirty="0">
                <a:solidFill>
                  <a:srgbClr val="1F2D29"/>
                </a:solidFill>
                <a:latin typeface="Calibri Light" panose="020F0302020204030204" pitchFamily="34" charset="0"/>
                <a:cs typeface="Calibri Light" panose="020F0302020204030204" pitchFamily="34" charset="0"/>
              </a:rPr>
              <a:t>RBMs -  are non-deterministic (or </a:t>
            </a:r>
            <a:r>
              <a:rPr lang="en-US" sz="1500" b="1" dirty="0">
                <a:solidFill>
                  <a:srgbClr val="1F2D29"/>
                </a:solidFill>
                <a:latin typeface="Calibri Light" panose="020F0302020204030204" pitchFamily="34" charset="0"/>
                <a:cs typeface="Calibri Light" panose="020F0302020204030204" pitchFamily="34" charset="0"/>
              </a:rPr>
              <a:t>stochastic</a:t>
            </a:r>
            <a:r>
              <a:rPr lang="en-US" sz="1500" dirty="0">
                <a:solidFill>
                  <a:srgbClr val="1F2D29"/>
                </a:solidFill>
                <a:latin typeface="Calibri Light" panose="020F0302020204030204" pitchFamily="34" charset="0"/>
                <a:cs typeface="Calibri Light" panose="020F0302020204030204" pitchFamily="34" charset="0"/>
              </a:rPr>
              <a:t>) </a:t>
            </a:r>
            <a:r>
              <a:rPr lang="en-US" sz="1500" b="1" dirty="0">
                <a:solidFill>
                  <a:srgbClr val="1F2D29"/>
                </a:solidFill>
                <a:latin typeface="Calibri Light" panose="020F0302020204030204" pitchFamily="34" charset="0"/>
                <a:cs typeface="Calibri Light" panose="020F0302020204030204" pitchFamily="34" charset="0"/>
              </a:rPr>
              <a:t>Generative Deep Learning models - </a:t>
            </a:r>
            <a:r>
              <a:rPr lang="en-US" sz="1500" dirty="0">
                <a:solidFill>
                  <a:srgbClr val="1F2D29"/>
                </a:solidFill>
                <a:latin typeface="Calibri Light" panose="020F0302020204030204" pitchFamily="34" charset="0"/>
                <a:cs typeface="Calibri Light" panose="020F0302020204030204" pitchFamily="34" charset="0"/>
              </a:rPr>
              <a:t>are a special class of Boltzmann Machines and they are restricted in terms of the connections between the visible and the hidden units. This makes it easy to implement them when compared to Boltzmann Machines.</a:t>
            </a:r>
          </a:p>
          <a:p>
            <a:pPr>
              <a:buFont typeface="Wingdings" panose="05000000000000000000" pitchFamily="2" charset="2"/>
              <a:buChar char="q"/>
            </a:pPr>
            <a:r>
              <a:rPr lang="en-US" sz="1500" b="1" dirty="0">
                <a:solidFill>
                  <a:schemeClr val="accent2">
                    <a:lumMod val="50000"/>
                  </a:schemeClr>
                </a:solidFill>
                <a:latin typeface="Calibri Light" panose="020F0302020204030204" pitchFamily="34" charset="0"/>
                <a:cs typeface="Calibri Light" panose="020F0302020204030204" pitchFamily="34" charset="0"/>
              </a:rPr>
              <a:t>Applications</a:t>
            </a:r>
          </a:p>
          <a:p>
            <a:pPr lvl="1"/>
            <a:r>
              <a:rPr lang="en-US" sz="1500" dirty="0">
                <a:solidFill>
                  <a:srgbClr val="1F2D29"/>
                </a:solidFill>
                <a:latin typeface="Calibri Light" panose="020F0302020204030204" pitchFamily="34" charset="0"/>
                <a:cs typeface="Calibri Light" panose="020F0302020204030204" pitchFamily="34" charset="0"/>
              </a:rPr>
              <a:t>Used for </a:t>
            </a:r>
            <a:r>
              <a:rPr lang="en-US" sz="1500" b="1" dirty="0">
                <a:solidFill>
                  <a:srgbClr val="1F2D29"/>
                </a:solidFill>
                <a:latin typeface="Calibri Light" panose="020F0302020204030204" pitchFamily="34" charset="0"/>
                <a:cs typeface="Calibri Light" panose="020F0302020204030204" pitchFamily="34" charset="0"/>
              </a:rPr>
              <a:t>dimensionality reduction,</a:t>
            </a:r>
            <a:r>
              <a:rPr lang="en-US" sz="1500" dirty="0">
                <a:solidFill>
                  <a:srgbClr val="1F2D29"/>
                </a:solidFill>
                <a:latin typeface="Calibri Light" panose="020F0302020204030204" pitchFamily="34" charset="0"/>
                <a:cs typeface="Calibri Light" panose="020F0302020204030204" pitchFamily="34" charset="0"/>
              </a:rPr>
              <a:t> </a:t>
            </a:r>
            <a:r>
              <a:rPr lang="en-US" sz="1500" b="1" dirty="0">
                <a:solidFill>
                  <a:srgbClr val="1F2D29"/>
                </a:solidFill>
                <a:latin typeface="Calibri Light" panose="020F0302020204030204" pitchFamily="34" charset="0"/>
                <a:cs typeface="Calibri Light" panose="020F0302020204030204" pitchFamily="34" charset="0"/>
              </a:rPr>
              <a:t>collaborative filtering, </a:t>
            </a:r>
            <a:r>
              <a:rPr lang="en-US" sz="1500" i="1" dirty="0">
                <a:solidFill>
                  <a:srgbClr val="1F2D29"/>
                </a:solidFill>
                <a:latin typeface="Calibri Light" panose="020F0302020204030204" pitchFamily="34" charset="0"/>
                <a:cs typeface="Calibri Light" panose="020F0302020204030204" pitchFamily="34" charset="0"/>
              </a:rPr>
              <a:t>classification, regression</a:t>
            </a:r>
            <a:r>
              <a:rPr lang="en-US" sz="1500" dirty="0">
                <a:solidFill>
                  <a:srgbClr val="1F2D29"/>
                </a:solidFill>
                <a:latin typeface="Calibri Light" panose="020F0302020204030204" pitchFamily="34" charset="0"/>
                <a:cs typeface="Calibri Light" panose="020F0302020204030204" pitchFamily="34" charset="0"/>
              </a:rPr>
              <a:t>, feature learning, and topic modeling.</a:t>
            </a:r>
          </a:p>
          <a:p>
            <a:pPr lvl="1"/>
            <a:r>
              <a:rPr lang="en-US" sz="1500" dirty="0">
                <a:solidFill>
                  <a:srgbClr val="1F2D29"/>
                </a:solidFill>
                <a:latin typeface="Calibri Light" panose="020F0302020204030204" pitchFamily="34" charset="0"/>
                <a:cs typeface="Calibri Light" panose="020F0302020204030204" pitchFamily="34" charset="0"/>
              </a:rPr>
              <a:t>Real-life implementation is ‘</a:t>
            </a:r>
            <a:r>
              <a:rPr lang="en-US" sz="1500" i="1" dirty="0">
                <a:solidFill>
                  <a:srgbClr val="1F2D29"/>
                </a:solidFill>
                <a:latin typeface="Calibri Light" panose="020F0302020204030204" pitchFamily="34" charset="0"/>
                <a:cs typeface="Calibri Light" panose="020F0302020204030204" pitchFamily="34" charset="0"/>
              </a:rPr>
              <a:t>Netflix Prize’ </a:t>
            </a:r>
            <a:r>
              <a:rPr lang="en-US" sz="1500" dirty="0">
                <a:solidFill>
                  <a:srgbClr val="1F2D29"/>
                </a:solidFill>
                <a:latin typeface="Calibri Light" panose="020F0302020204030204" pitchFamily="34" charset="0"/>
                <a:cs typeface="Calibri Light" panose="020F0302020204030204" pitchFamily="34" charset="0"/>
              </a:rPr>
              <a:t>which is a </a:t>
            </a:r>
            <a:r>
              <a:rPr lang="en-US" sz="1500" b="1" dirty="0">
                <a:solidFill>
                  <a:srgbClr val="1F2D29"/>
                </a:solidFill>
                <a:latin typeface="Calibri Light" panose="020F0302020204030204" pitchFamily="34" charset="0"/>
                <a:cs typeface="Calibri Light" panose="020F0302020204030204" pitchFamily="34" charset="0"/>
              </a:rPr>
              <a:t>Advanced Recommender System </a:t>
            </a:r>
            <a:r>
              <a:rPr lang="en-US" sz="1500" dirty="0">
                <a:solidFill>
                  <a:srgbClr val="1F2D29"/>
                </a:solidFill>
                <a:latin typeface="Calibri Light" panose="020F0302020204030204" pitchFamily="34" charset="0"/>
                <a:cs typeface="Calibri Light" panose="020F0302020204030204" pitchFamily="34" charset="0"/>
              </a:rPr>
              <a:t>for prediction using Collaborative filtering.</a:t>
            </a:r>
          </a:p>
          <a:p>
            <a:endParaRPr lang="en-US" sz="1200" dirty="0">
              <a:solidFill>
                <a:srgbClr val="1F2D29"/>
              </a:solidFill>
              <a:latin typeface="Calibri Light" panose="020F0302020204030204" pitchFamily="34" charset="0"/>
              <a:cs typeface="Calibri Light" panose="020F0302020204030204" pitchFamily="34" charset="0"/>
            </a:endParaRPr>
          </a:p>
          <a:p>
            <a:endParaRPr lang="en-US" sz="1200" dirty="0">
              <a:solidFill>
                <a:srgbClr val="1F2D29"/>
              </a:solidFill>
              <a:latin typeface="Calibri Light" panose="020F0302020204030204" pitchFamily="34" charset="0"/>
              <a:cs typeface="Calibri Light" panose="020F0302020204030204" pitchFamily="34" charset="0"/>
            </a:endParaRPr>
          </a:p>
          <a:p>
            <a:endParaRPr lang="en-US" sz="1200" dirty="0">
              <a:solidFill>
                <a:srgbClr val="1F2D29"/>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2650431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0BE3D13-5BE5-4B05-AFCF-2A2E059D2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night, computer, lit, green&#10;&#10;Description automatically generated">
            <a:extLst>
              <a:ext uri="{FF2B5EF4-FFF2-40B4-BE49-F238E27FC236}">
                <a16:creationId xmlns:a16="http://schemas.microsoft.com/office/drawing/2014/main" id="{F4CFAF82-E523-46A8-82E7-7F2737184C6B}"/>
              </a:ext>
            </a:extLst>
          </p:cNvPr>
          <p:cNvPicPr>
            <a:picLocks noChangeAspect="1"/>
          </p:cNvPicPr>
          <p:nvPr/>
        </p:nvPicPr>
        <p:blipFill>
          <a:blip r:embed="rId2">
            <a:alphaModFix amt="5000"/>
            <a:duotone>
              <a:schemeClr val="accent3">
                <a:shade val="45000"/>
                <a:satMod val="135000"/>
              </a:schemeClr>
              <a:prstClr val="white"/>
            </a:duotone>
          </a:blip>
          <a:stretch>
            <a:fillRect/>
          </a:stretch>
        </p:blipFill>
        <p:spPr>
          <a:xfrm>
            <a:off x="972487" y="0"/>
            <a:ext cx="11225692" cy="6858000"/>
          </a:xfrm>
          <a:prstGeom prst="rect">
            <a:avLst/>
          </a:prstGeom>
        </p:spPr>
      </p:pic>
      <p:sp>
        <p:nvSpPr>
          <p:cNvPr id="10" name="Rectangle 9">
            <a:extLst>
              <a:ext uri="{FF2B5EF4-FFF2-40B4-BE49-F238E27FC236}">
                <a16:creationId xmlns:a16="http://schemas.microsoft.com/office/drawing/2014/main" id="{76562092-3AA7-4EF0-9007-C44F879A1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1AC85C80-0175-4214-A13D-03C224658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70108" y="985292"/>
            <a:ext cx="1345319" cy="1345319"/>
          </a:xfrm>
          <a:prstGeom prst="ellipse">
            <a:avLst/>
          </a:prstGeom>
          <a:solidFill>
            <a:schemeClr val="accent1">
              <a:lumMod val="40000"/>
              <a:lumOff val="6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60B620B-3E81-4075-BC12-D4FB3E299C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33" y="0"/>
            <a:ext cx="12189867" cy="6858000"/>
          </a:xfrm>
          <a:prstGeom prst="rect">
            <a:avLst/>
          </a:prstGeom>
        </p:spPr>
      </p:pic>
      <p:sp>
        <p:nvSpPr>
          <p:cNvPr id="2" name="Title 1">
            <a:extLst>
              <a:ext uri="{FF2B5EF4-FFF2-40B4-BE49-F238E27FC236}">
                <a16:creationId xmlns:a16="http://schemas.microsoft.com/office/drawing/2014/main" id="{AD27E5B4-3612-46B3-968E-26CC866D3EA5}"/>
              </a:ext>
            </a:extLst>
          </p:cNvPr>
          <p:cNvSpPr>
            <a:spLocks noGrp="1"/>
          </p:cNvSpPr>
          <p:nvPr>
            <p:ph type="title"/>
          </p:nvPr>
        </p:nvSpPr>
        <p:spPr>
          <a:xfrm>
            <a:off x="2251741" y="1524358"/>
            <a:ext cx="8652692" cy="989133"/>
          </a:xfrm>
        </p:spPr>
        <p:txBody>
          <a:bodyPr anchor="b">
            <a:normAutofit fontScale="90000"/>
          </a:bodyPr>
          <a:lstStyle/>
          <a:p>
            <a:pPr algn="l"/>
            <a:r>
              <a:rPr lang="en-US" sz="4400" dirty="0">
                <a:solidFill>
                  <a:schemeClr val="tx1">
                    <a:lumMod val="65000"/>
                    <a:lumOff val="35000"/>
                  </a:schemeClr>
                </a:solidFill>
              </a:rPr>
              <a:t>Architecture of RBM</a:t>
            </a:r>
            <a:br>
              <a:rPr lang="en-US" sz="3100" dirty="0">
                <a:solidFill>
                  <a:srgbClr val="1F2D29"/>
                </a:solidFill>
              </a:rPr>
            </a:br>
            <a:r>
              <a:rPr lang="en-US" sz="1600" dirty="0">
                <a:solidFill>
                  <a:schemeClr val="accent2">
                    <a:lumMod val="50000"/>
                  </a:schemeClr>
                </a:solidFill>
              </a:rPr>
              <a:t>vs General Boltzmann Machine</a:t>
            </a:r>
            <a:br>
              <a:rPr lang="en-US" sz="2400" dirty="0">
                <a:solidFill>
                  <a:srgbClr val="1F2D29"/>
                </a:solidFill>
              </a:rPr>
            </a:br>
            <a:endParaRPr lang="en-US" sz="2400" dirty="0">
              <a:solidFill>
                <a:srgbClr val="1F2D29"/>
              </a:solidFill>
            </a:endParaRPr>
          </a:p>
        </p:txBody>
      </p:sp>
      <p:sp>
        <p:nvSpPr>
          <p:cNvPr id="3" name="Content Placeholder 2">
            <a:extLst>
              <a:ext uri="{FF2B5EF4-FFF2-40B4-BE49-F238E27FC236}">
                <a16:creationId xmlns:a16="http://schemas.microsoft.com/office/drawing/2014/main" id="{74DA9098-E0A0-43FC-A330-FEC222276B27}"/>
              </a:ext>
            </a:extLst>
          </p:cNvPr>
          <p:cNvSpPr>
            <a:spLocks noGrp="1"/>
          </p:cNvSpPr>
          <p:nvPr>
            <p:ph idx="1"/>
          </p:nvPr>
        </p:nvSpPr>
        <p:spPr>
          <a:xfrm>
            <a:off x="1945179" y="2330611"/>
            <a:ext cx="4924898" cy="4101213"/>
          </a:xfrm>
        </p:spPr>
        <p:txBody>
          <a:bodyPr anchor="t">
            <a:normAutofit fontScale="92500" lnSpcReduction="20000"/>
          </a:bodyPr>
          <a:lstStyle/>
          <a:p>
            <a:r>
              <a:rPr lang="en-US" sz="1400" dirty="0">
                <a:solidFill>
                  <a:srgbClr val="1F2D29"/>
                </a:solidFill>
                <a:latin typeface="Calibri Light" panose="020F0302020204030204" pitchFamily="34" charset="0"/>
                <a:cs typeface="Calibri Light" panose="020F0302020204030204" pitchFamily="34" charset="0"/>
              </a:rPr>
              <a:t>A </a:t>
            </a:r>
            <a:r>
              <a:rPr lang="en-US" sz="1400" b="1" dirty="0">
                <a:solidFill>
                  <a:srgbClr val="1F2D29"/>
                </a:solidFill>
                <a:latin typeface="Calibri Light" panose="020F0302020204030204" pitchFamily="34" charset="0"/>
                <a:cs typeface="Calibri Light" panose="020F0302020204030204" pitchFamily="34" charset="0"/>
              </a:rPr>
              <a:t>two-layered neural network</a:t>
            </a:r>
            <a:r>
              <a:rPr lang="en-US" sz="1400" dirty="0">
                <a:solidFill>
                  <a:srgbClr val="1F2D29"/>
                </a:solidFill>
                <a:latin typeface="Calibri Light" panose="020F0302020204030204" pitchFamily="34" charset="0"/>
                <a:cs typeface="Calibri Light" panose="020F0302020204030204" pitchFamily="34" charset="0"/>
              </a:rPr>
              <a:t>, one being the </a:t>
            </a:r>
            <a:r>
              <a:rPr lang="en-US" sz="1400" b="1" dirty="0">
                <a:solidFill>
                  <a:srgbClr val="1F2D29"/>
                </a:solidFill>
                <a:latin typeface="Calibri Light" panose="020F0302020204030204" pitchFamily="34" charset="0"/>
                <a:cs typeface="Calibri Light" panose="020F0302020204030204" pitchFamily="34" charset="0"/>
              </a:rPr>
              <a:t>visible layer </a:t>
            </a:r>
            <a:r>
              <a:rPr lang="en-US" sz="1400" dirty="0">
                <a:solidFill>
                  <a:srgbClr val="1F2D29"/>
                </a:solidFill>
                <a:latin typeface="Calibri Light" panose="020F0302020204030204" pitchFamily="34" charset="0"/>
                <a:cs typeface="Calibri Light" panose="020F0302020204030204" pitchFamily="34" charset="0"/>
              </a:rPr>
              <a:t>and the other one being the </a:t>
            </a:r>
            <a:r>
              <a:rPr lang="en-US" sz="1400" b="1" dirty="0">
                <a:solidFill>
                  <a:srgbClr val="1F2D29"/>
                </a:solidFill>
                <a:latin typeface="Calibri Light" panose="020F0302020204030204" pitchFamily="34" charset="0"/>
                <a:cs typeface="Calibri Light" panose="020F0302020204030204" pitchFamily="34" charset="0"/>
              </a:rPr>
              <a:t>hidden layer</a:t>
            </a:r>
            <a:r>
              <a:rPr lang="en-US" sz="1400" dirty="0">
                <a:solidFill>
                  <a:srgbClr val="1F2D29"/>
                </a:solidFill>
                <a:latin typeface="Calibri Light" panose="020F0302020204030204" pitchFamily="34" charset="0"/>
                <a:cs typeface="Calibri Light" panose="020F0302020204030204" pitchFamily="34" charset="0"/>
              </a:rPr>
              <a:t>. These two layers are connected by a fully bipartite graph. </a:t>
            </a:r>
          </a:p>
          <a:p>
            <a:r>
              <a:rPr lang="en-US" sz="1400" dirty="0">
                <a:solidFill>
                  <a:srgbClr val="1F2D29"/>
                </a:solidFill>
                <a:latin typeface="Calibri Light" panose="020F0302020204030204" pitchFamily="34" charset="0"/>
                <a:cs typeface="Calibri Light" panose="020F0302020204030204" pitchFamily="34" charset="0"/>
              </a:rPr>
              <a:t>Each circle in the graph above represents a </a:t>
            </a:r>
            <a:r>
              <a:rPr lang="en-US" sz="1400" b="1" dirty="0">
                <a:solidFill>
                  <a:srgbClr val="1F2D29"/>
                </a:solidFill>
                <a:latin typeface="Calibri Light" panose="020F0302020204030204" pitchFamily="34" charset="0"/>
                <a:cs typeface="Calibri Light" panose="020F0302020204030204" pitchFamily="34" charset="0"/>
              </a:rPr>
              <a:t>neuron-like unit called a node</a:t>
            </a:r>
            <a:r>
              <a:rPr lang="en-US" sz="1400" dirty="0">
                <a:solidFill>
                  <a:srgbClr val="1F2D29"/>
                </a:solidFill>
                <a:latin typeface="Calibri Light" panose="020F0302020204030204" pitchFamily="34" charset="0"/>
                <a:cs typeface="Calibri Light" panose="020F0302020204030204" pitchFamily="34" charset="0"/>
              </a:rPr>
              <a:t>, and nodes are simply where calculations take place. </a:t>
            </a:r>
          </a:p>
          <a:p>
            <a:r>
              <a:rPr lang="en-US" sz="1400" dirty="0">
                <a:solidFill>
                  <a:srgbClr val="1F2D29"/>
                </a:solidFill>
                <a:latin typeface="Calibri Light" panose="020F0302020204030204" pitchFamily="34" charset="0"/>
                <a:cs typeface="Calibri Light" panose="020F0302020204030204" pitchFamily="34" charset="0"/>
              </a:rPr>
              <a:t>The nodes are connected to each other across layers, but no two nodes of the same layer are linked, that is, there is </a:t>
            </a:r>
            <a:r>
              <a:rPr lang="en-US" sz="1400" b="1" dirty="0">
                <a:solidFill>
                  <a:srgbClr val="1F2D29"/>
                </a:solidFill>
                <a:latin typeface="Calibri Light" panose="020F0302020204030204" pitchFamily="34" charset="0"/>
                <a:cs typeface="Calibri Light" panose="020F0302020204030204" pitchFamily="34" charset="0"/>
              </a:rPr>
              <a:t>no intra-layer communication </a:t>
            </a:r>
            <a:r>
              <a:rPr lang="en-US" sz="1400" dirty="0">
                <a:solidFill>
                  <a:srgbClr val="1F2D29"/>
                </a:solidFill>
                <a:latin typeface="Calibri Light" panose="020F0302020204030204" pitchFamily="34" charset="0"/>
                <a:cs typeface="Calibri Light" panose="020F0302020204030204" pitchFamily="34" charset="0"/>
              </a:rPr>
              <a:t>– this is the restriction in a restricted Boltzmann machine</a:t>
            </a:r>
          </a:p>
          <a:p>
            <a:r>
              <a:rPr lang="en-US" sz="1400" dirty="0">
                <a:solidFill>
                  <a:srgbClr val="1F2D29"/>
                </a:solidFill>
                <a:latin typeface="Calibri Light" panose="020F0302020204030204" pitchFamily="34" charset="0"/>
                <a:cs typeface="Calibri Light" panose="020F0302020204030204" pitchFamily="34" charset="0"/>
              </a:rPr>
              <a:t>In the </a:t>
            </a:r>
            <a:r>
              <a:rPr lang="en-US" sz="1400" b="1" dirty="0">
                <a:solidFill>
                  <a:srgbClr val="1F2D29"/>
                </a:solidFill>
                <a:latin typeface="Calibri Light" panose="020F0302020204030204" pitchFamily="34" charset="0"/>
                <a:cs typeface="Calibri Light" panose="020F0302020204030204" pitchFamily="34" charset="0"/>
              </a:rPr>
              <a:t>forward pass</a:t>
            </a:r>
            <a:r>
              <a:rPr lang="en-US" sz="1400" dirty="0">
                <a:solidFill>
                  <a:srgbClr val="1F2D29"/>
                </a:solidFill>
                <a:latin typeface="Calibri Light" panose="020F0302020204030204" pitchFamily="34" charset="0"/>
                <a:cs typeface="Calibri Light" panose="020F0302020204030204" pitchFamily="34" charset="0"/>
              </a:rPr>
              <a:t>, an RBM takes the inputs and translates them into a set of numbers that encode the inputs. In the </a:t>
            </a:r>
            <a:r>
              <a:rPr lang="en-US" sz="1400" b="1" dirty="0">
                <a:solidFill>
                  <a:srgbClr val="1F2D29"/>
                </a:solidFill>
                <a:latin typeface="Calibri Light" panose="020F0302020204030204" pitchFamily="34" charset="0"/>
                <a:cs typeface="Calibri Light" panose="020F0302020204030204" pitchFamily="34" charset="0"/>
              </a:rPr>
              <a:t>backward pass</a:t>
            </a:r>
            <a:r>
              <a:rPr lang="en-US" sz="1400" dirty="0">
                <a:solidFill>
                  <a:srgbClr val="1F2D29"/>
                </a:solidFill>
                <a:latin typeface="Calibri Light" panose="020F0302020204030204" pitchFamily="34" charset="0"/>
                <a:cs typeface="Calibri Light" panose="020F0302020204030204" pitchFamily="34" charset="0"/>
              </a:rPr>
              <a:t>, it takes this set of numbers and translates them back to form the re-constructed inputs. </a:t>
            </a:r>
          </a:p>
          <a:p>
            <a:r>
              <a:rPr lang="en-US" sz="1400" dirty="0">
                <a:solidFill>
                  <a:srgbClr val="1F2D29"/>
                </a:solidFill>
                <a:latin typeface="Calibri Light" panose="020F0302020204030204" pitchFamily="34" charset="0"/>
                <a:cs typeface="Calibri Light" panose="020F0302020204030204" pitchFamily="34" charset="0"/>
              </a:rPr>
              <a:t>For simple feed-forward movements, the RBM nodes function </a:t>
            </a:r>
            <a:r>
              <a:rPr lang="en-US" sz="1400" b="1" dirty="0">
                <a:solidFill>
                  <a:srgbClr val="1F2D29"/>
                </a:solidFill>
                <a:latin typeface="Calibri Light" panose="020F0302020204030204" pitchFamily="34" charset="0"/>
                <a:cs typeface="Calibri Light" panose="020F0302020204030204" pitchFamily="34" charset="0"/>
              </a:rPr>
              <a:t>similar to an autoencoder</a:t>
            </a:r>
            <a:r>
              <a:rPr lang="en-US" sz="1400" dirty="0">
                <a:solidFill>
                  <a:srgbClr val="1F2D29"/>
                </a:solidFill>
                <a:latin typeface="Calibri Light" panose="020F0302020204030204" pitchFamily="34" charset="0"/>
                <a:cs typeface="Calibri Light" panose="020F0302020204030204" pitchFamily="34" charset="0"/>
              </a:rPr>
              <a:t>.</a:t>
            </a:r>
          </a:p>
        </p:txBody>
      </p:sp>
      <p:pic>
        <p:nvPicPr>
          <p:cNvPr id="4" name="Picture 3">
            <a:extLst>
              <a:ext uri="{FF2B5EF4-FFF2-40B4-BE49-F238E27FC236}">
                <a16:creationId xmlns:a16="http://schemas.microsoft.com/office/drawing/2014/main" id="{0655411E-1EB0-4149-BA8D-372D72B4B543}"/>
              </a:ext>
            </a:extLst>
          </p:cNvPr>
          <p:cNvPicPr>
            <a:picLocks noChangeAspect="1"/>
          </p:cNvPicPr>
          <p:nvPr/>
        </p:nvPicPr>
        <p:blipFill>
          <a:blip r:embed="rId4"/>
          <a:stretch>
            <a:fillRect/>
          </a:stretch>
        </p:blipFill>
        <p:spPr>
          <a:xfrm>
            <a:off x="7170543" y="1492611"/>
            <a:ext cx="1606842" cy="2545238"/>
          </a:xfrm>
          <a:prstGeom prst="rect">
            <a:avLst/>
          </a:prstGeom>
        </p:spPr>
      </p:pic>
      <p:pic>
        <p:nvPicPr>
          <p:cNvPr id="5" name="Picture 4">
            <a:extLst>
              <a:ext uri="{FF2B5EF4-FFF2-40B4-BE49-F238E27FC236}">
                <a16:creationId xmlns:a16="http://schemas.microsoft.com/office/drawing/2014/main" id="{337570F0-955D-4FE6-9867-5D3C6D17F14E}"/>
              </a:ext>
            </a:extLst>
          </p:cNvPr>
          <p:cNvPicPr>
            <a:picLocks noChangeAspect="1"/>
          </p:cNvPicPr>
          <p:nvPr/>
        </p:nvPicPr>
        <p:blipFill>
          <a:blip r:embed="rId5"/>
          <a:stretch>
            <a:fillRect/>
          </a:stretch>
        </p:blipFill>
        <p:spPr>
          <a:xfrm>
            <a:off x="8896704" y="1492611"/>
            <a:ext cx="2905880" cy="2513492"/>
          </a:xfrm>
          <a:prstGeom prst="rect">
            <a:avLst/>
          </a:prstGeom>
        </p:spPr>
      </p:pic>
      <p:pic>
        <p:nvPicPr>
          <p:cNvPr id="6" name="Picture 5">
            <a:extLst>
              <a:ext uri="{FF2B5EF4-FFF2-40B4-BE49-F238E27FC236}">
                <a16:creationId xmlns:a16="http://schemas.microsoft.com/office/drawing/2014/main" id="{72BE307B-8C36-4044-8242-798D49726E81}"/>
              </a:ext>
            </a:extLst>
          </p:cNvPr>
          <p:cNvPicPr>
            <a:picLocks noChangeAspect="1"/>
          </p:cNvPicPr>
          <p:nvPr/>
        </p:nvPicPr>
        <p:blipFill>
          <a:blip r:embed="rId6"/>
          <a:stretch>
            <a:fillRect/>
          </a:stretch>
        </p:blipFill>
        <p:spPr>
          <a:xfrm>
            <a:off x="8896704" y="1492610"/>
            <a:ext cx="2978339" cy="2545237"/>
          </a:xfrm>
          <a:prstGeom prst="rect">
            <a:avLst/>
          </a:prstGeom>
        </p:spPr>
      </p:pic>
      <p:pic>
        <p:nvPicPr>
          <p:cNvPr id="7" name="Picture 6">
            <a:extLst>
              <a:ext uri="{FF2B5EF4-FFF2-40B4-BE49-F238E27FC236}">
                <a16:creationId xmlns:a16="http://schemas.microsoft.com/office/drawing/2014/main" id="{EF1DB559-0E40-44E5-AEE8-F95A811550C3}"/>
              </a:ext>
            </a:extLst>
          </p:cNvPr>
          <p:cNvPicPr>
            <a:picLocks noChangeAspect="1"/>
          </p:cNvPicPr>
          <p:nvPr/>
        </p:nvPicPr>
        <p:blipFill>
          <a:blip r:embed="rId7">
            <a:duotone>
              <a:schemeClr val="accent3">
                <a:shade val="45000"/>
                <a:satMod val="135000"/>
              </a:schemeClr>
              <a:prstClr val="white"/>
            </a:duotone>
          </a:blip>
          <a:stretch>
            <a:fillRect/>
          </a:stretch>
        </p:blipFill>
        <p:spPr>
          <a:xfrm>
            <a:off x="8329188" y="4137434"/>
            <a:ext cx="2025048" cy="1967531"/>
          </a:xfrm>
          <a:prstGeom prst="rect">
            <a:avLst/>
          </a:prstGeom>
        </p:spPr>
      </p:pic>
      <p:sp>
        <p:nvSpPr>
          <p:cNvPr id="9" name="TextBox 8">
            <a:extLst>
              <a:ext uri="{FF2B5EF4-FFF2-40B4-BE49-F238E27FC236}">
                <a16:creationId xmlns:a16="http://schemas.microsoft.com/office/drawing/2014/main" id="{4BDCF66F-5329-4FCE-B5F9-35F6D474C0D0}"/>
              </a:ext>
            </a:extLst>
          </p:cNvPr>
          <p:cNvSpPr txBox="1"/>
          <p:nvPr/>
        </p:nvSpPr>
        <p:spPr>
          <a:xfrm>
            <a:off x="8248018" y="6118966"/>
            <a:ext cx="2563906" cy="276999"/>
          </a:xfrm>
          <a:prstGeom prst="rect">
            <a:avLst/>
          </a:prstGeom>
          <a:noFill/>
        </p:spPr>
        <p:txBody>
          <a:bodyPr wrap="square" rtlCol="0">
            <a:spAutoFit/>
          </a:bodyPr>
          <a:lstStyle/>
          <a:p>
            <a:r>
              <a:rPr lang="en-US" sz="1200" dirty="0">
                <a:solidFill>
                  <a:schemeClr val="tx2">
                    <a:lumMod val="75000"/>
                    <a:lumOff val="25000"/>
                  </a:schemeClr>
                </a:solidFill>
              </a:rPr>
              <a:t>Visible layer        Hidden layer</a:t>
            </a:r>
          </a:p>
        </p:txBody>
      </p:sp>
    </p:spTree>
    <p:extLst>
      <p:ext uri="{BB962C8B-B14F-4D97-AF65-F5344CB8AC3E}">
        <p14:creationId xmlns:p14="http://schemas.microsoft.com/office/powerpoint/2010/main" val="3691523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1000"/>
                                        <p:tgtEl>
                                          <p:spTgt spid="6"/>
                                        </p:tgtEl>
                                      </p:cBhvr>
                                    </p:animEffect>
                                    <p:anim calcmode="lin" valueType="num">
                                      <p:cBhvr>
                                        <p:cTn id="35" dur="1000" fill="hold"/>
                                        <p:tgtEl>
                                          <p:spTgt spid="6"/>
                                        </p:tgtEl>
                                        <p:attrNameLst>
                                          <p:attrName>ppt_x</p:attrName>
                                        </p:attrNameLst>
                                      </p:cBhvr>
                                      <p:tavLst>
                                        <p:tav tm="0">
                                          <p:val>
                                            <p:strVal val="#ppt_x"/>
                                          </p:val>
                                        </p:tav>
                                        <p:tav tm="100000">
                                          <p:val>
                                            <p:strVal val="#ppt_x"/>
                                          </p:val>
                                        </p:tav>
                                      </p:tavLst>
                                    </p:anim>
                                    <p:anim calcmode="lin" valueType="num">
                                      <p:cBhvr>
                                        <p:cTn id="3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Effect transition="in" filter="fade">
                                      <p:cBhvr>
                                        <p:cTn id="41" dur="500"/>
                                        <p:tgtEl>
                                          <p:spTgt spid="3">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4" end="4"/>
                                            </p:txEl>
                                          </p:spTgt>
                                        </p:tgtEl>
                                        <p:attrNameLst>
                                          <p:attrName>style.visibility</p:attrName>
                                        </p:attrNameLst>
                                      </p:cBhvr>
                                      <p:to>
                                        <p:strVal val="visible"/>
                                      </p:to>
                                    </p:set>
                                    <p:animEffect transition="in" filter="fade">
                                      <p:cBhvr>
                                        <p:cTn id="46" dur="500"/>
                                        <p:tgtEl>
                                          <p:spTgt spid="3">
                                            <p:txEl>
                                              <p:pRg st="4" end="4"/>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500"/>
                                        <p:tgtEl>
                                          <p:spTgt spid="7"/>
                                        </p:tgtEl>
                                      </p:cBhvr>
                                    </p:animEffect>
                                  </p:childTnLst>
                                </p:cTn>
                              </p:par>
                            </p:childTnLst>
                          </p:cTn>
                        </p:par>
                      </p:childTnLst>
                    </p:cTn>
                  </p:par>
                  <p:par>
                    <p:cTn id="52" fill="hold">
                      <p:stCondLst>
                        <p:cond delay="indefinite"/>
                      </p:stCondLst>
                      <p:childTnLst>
                        <p:par>
                          <p:cTn id="53" fill="hold">
                            <p:stCondLst>
                              <p:cond delay="0"/>
                            </p:stCondLst>
                            <p:childTnLst>
                              <p:par>
                                <p:cTn id="54" presetID="8" presetClass="emph" presetSubtype="0" fill="hold" nodeType="clickEffect">
                                  <p:stCondLst>
                                    <p:cond delay="0"/>
                                  </p:stCondLst>
                                  <p:childTnLst>
                                    <p:animRot by="5400000">
                                      <p:cBhvr>
                                        <p:cTn id="55" dur="1000" fill="hold"/>
                                        <p:tgtEl>
                                          <p:spTgt spid="7"/>
                                        </p:tgtEl>
                                        <p:attrNameLst>
                                          <p:attrName>r</p:attrName>
                                        </p:attrNameLst>
                                      </p:cBhvr>
                                    </p:animRo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D8B8BFF-ABC6-4302-9767-D2ADEE381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D5F431FD-989C-4F7B-9EF1-BDED51AED4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6" name="Rectangle 35">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Rectangle 37">
            <a:extLst>
              <a:ext uri="{FF2B5EF4-FFF2-40B4-BE49-F238E27FC236}">
                <a16:creationId xmlns:a16="http://schemas.microsoft.com/office/drawing/2014/main" id="{7AFFF3F7-4395-4F19-BC12-8940796BE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Rectangle 39">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5906" y="0"/>
            <a:ext cx="10906093"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Triangle 41">
            <a:extLst>
              <a:ext uri="{FF2B5EF4-FFF2-40B4-BE49-F238E27FC236}">
                <a16:creationId xmlns:a16="http://schemas.microsoft.com/office/drawing/2014/main" id="{0BFD2628-8E1E-4A9C-8CC0-A04332683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809734" y="808056"/>
            <a:ext cx="239869" cy="239869"/>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building, floor&#10;&#10;Description automatically generated">
            <a:extLst>
              <a:ext uri="{FF2B5EF4-FFF2-40B4-BE49-F238E27FC236}">
                <a16:creationId xmlns:a16="http://schemas.microsoft.com/office/drawing/2014/main" id="{44AB2B6E-4057-46D5-AA2E-6F288477106B}"/>
              </a:ext>
            </a:extLst>
          </p:cNvPr>
          <p:cNvPicPr>
            <a:picLocks noChangeAspect="1"/>
          </p:cNvPicPr>
          <p:nvPr/>
        </p:nvPicPr>
        <p:blipFill>
          <a:blip r:embed="rId3">
            <a:duotone>
              <a:schemeClr val="accent2">
                <a:shade val="45000"/>
                <a:satMod val="135000"/>
              </a:schemeClr>
              <a:prstClr val="white"/>
            </a:duotone>
            <a:alphaModFix amt="20000"/>
          </a:blip>
          <a:stretch>
            <a:fillRect/>
          </a:stretch>
        </p:blipFill>
        <p:spPr>
          <a:xfrm>
            <a:off x="1007761" y="0"/>
            <a:ext cx="10862067" cy="6837893"/>
          </a:xfrm>
          <a:prstGeom prst="rect">
            <a:avLst/>
          </a:prstGeom>
        </p:spPr>
      </p:pic>
      <p:sp>
        <p:nvSpPr>
          <p:cNvPr id="44" name="Rectangle 43">
            <a:extLst>
              <a:ext uri="{FF2B5EF4-FFF2-40B4-BE49-F238E27FC236}">
                <a16:creationId xmlns:a16="http://schemas.microsoft.com/office/drawing/2014/main" id="{D0DAE048-BF8A-4A95-8DBC-D3A926B94C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71960" y="0"/>
            <a:ext cx="32004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Title 1">
            <a:extLst>
              <a:ext uri="{FF2B5EF4-FFF2-40B4-BE49-F238E27FC236}">
                <a16:creationId xmlns:a16="http://schemas.microsoft.com/office/drawing/2014/main" id="{2E7F8FD0-5C19-4714-B05F-AAFD140A0939}"/>
              </a:ext>
            </a:extLst>
          </p:cNvPr>
          <p:cNvSpPr txBox="1">
            <a:spLocks/>
          </p:cNvSpPr>
          <p:nvPr/>
        </p:nvSpPr>
        <p:spPr>
          <a:xfrm>
            <a:off x="2087128" y="808056"/>
            <a:ext cx="8332663" cy="888342"/>
          </a:xfrm>
          <a:prstGeom prst="rect">
            <a:avLst/>
          </a:prstGeom>
        </p:spPr>
        <p:txBody>
          <a:bodyPr vert="horz" lIns="91440" tIns="45720" rIns="91440" bIns="45720" rtlCol="0" anchor="b">
            <a:normAutofit fontScale="82500" lnSpcReduction="20000"/>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4400" dirty="0">
                <a:solidFill>
                  <a:schemeClr val="tx1">
                    <a:lumMod val="65000"/>
                    <a:lumOff val="35000"/>
                  </a:schemeClr>
                </a:solidFill>
              </a:rPr>
              <a:t>Architecture of RBM </a:t>
            </a:r>
          </a:p>
          <a:p>
            <a:pPr algn="l"/>
            <a:r>
              <a:rPr lang="en-US" sz="1900" dirty="0">
                <a:solidFill>
                  <a:schemeClr val="accent2">
                    <a:lumMod val="50000"/>
                  </a:schemeClr>
                </a:solidFill>
              </a:rPr>
              <a:t>vs Deep Belief Network</a:t>
            </a:r>
            <a:br>
              <a:rPr lang="en-US" sz="2400" dirty="0">
                <a:solidFill>
                  <a:srgbClr val="1F2D29"/>
                </a:solidFill>
              </a:rPr>
            </a:br>
            <a:endParaRPr lang="en-US" sz="2400" dirty="0">
              <a:solidFill>
                <a:srgbClr val="1F2D29"/>
              </a:solidFill>
            </a:endParaRPr>
          </a:p>
        </p:txBody>
      </p:sp>
      <p:pic>
        <p:nvPicPr>
          <p:cNvPr id="7" name="Picture 6">
            <a:extLst>
              <a:ext uri="{FF2B5EF4-FFF2-40B4-BE49-F238E27FC236}">
                <a16:creationId xmlns:a16="http://schemas.microsoft.com/office/drawing/2014/main" id="{0FF6459B-E74F-4765-8054-FFD19DC20BB7}"/>
              </a:ext>
            </a:extLst>
          </p:cNvPr>
          <p:cNvPicPr>
            <a:picLocks noChangeAspect="1"/>
          </p:cNvPicPr>
          <p:nvPr/>
        </p:nvPicPr>
        <p:blipFill>
          <a:blip r:embed="rId4"/>
          <a:stretch>
            <a:fillRect/>
          </a:stretch>
        </p:blipFill>
        <p:spPr>
          <a:xfrm>
            <a:off x="2133632" y="2255086"/>
            <a:ext cx="2495550" cy="3057525"/>
          </a:xfrm>
          <a:prstGeom prst="rect">
            <a:avLst/>
          </a:prstGeom>
          <a:ln>
            <a:noFill/>
          </a:ln>
          <a:effectLst>
            <a:softEdge rad="112500"/>
          </a:effectLst>
        </p:spPr>
      </p:pic>
      <p:pic>
        <p:nvPicPr>
          <p:cNvPr id="9" name="Picture 8">
            <a:extLst>
              <a:ext uri="{FF2B5EF4-FFF2-40B4-BE49-F238E27FC236}">
                <a16:creationId xmlns:a16="http://schemas.microsoft.com/office/drawing/2014/main" id="{F3CB8776-C241-4C01-82B1-DF29049B0832}"/>
              </a:ext>
            </a:extLst>
          </p:cNvPr>
          <p:cNvPicPr>
            <a:picLocks noChangeAspect="1"/>
          </p:cNvPicPr>
          <p:nvPr/>
        </p:nvPicPr>
        <p:blipFill>
          <a:blip r:embed="rId5"/>
          <a:stretch>
            <a:fillRect/>
          </a:stretch>
        </p:blipFill>
        <p:spPr>
          <a:xfrm>
            <a:off x="5519752" y="2340811"/>
            <a:ext cx="2438400" cy="2971800"/>
          </a:xfrm>
          <a:prstGeom prst="rect">
            <a:avLst/>
          </a:prstGeom>
          <a:ln>
            <a:noFill/>
          </a:ln>
          <a:effectLst>
            <a:softEdge rad="112500"/>
          </a:effectLst>
        </p:spPr>
      </p:pic>
      <p:pic>
        <p:nvPicPr>
          <p:cNvPr id="11" name="Picture 10">
            <a:extLst>
              <a:ext uri="{FF2B5EF4-FFF2-40B4-BE49-F238E27FC236}">
                <a16:creationId xmlns:a16="http://schemas.microsoft.com/office/drawing/2014/main" id="{440CB803-0D5A-442C-AB68-D2489EF96FDE}"/>
              </a:ext>
            </a:extLst>
          </p:cNvPr>
          <p:cNvPicPr>
            <a:picLocks noChangeAspect="1"/>
          </p:cNvPicPr>
          <p:nvPr/>
        </p:nvPicPr>
        <p:blipFill rotWithShape="1">
          <a:blip r:embed="rId6"/>
          <a:srcRect t="15141" b="-15141"/>
          <a:stretch/>
        </p:blipFill>
        <p:spPr>
          <a:xfrm>
            <a:off x="8810594" y="2340811"/>
            <a:ext cx="2095500" cy="3362325"/>
          </a:xfrm>
          <a:prstGeom prst="rect">
            <a:avLst/>
          </a:prstGeom>
          <a:ln>
            <a:noFill/>
          </a:ln>
          <a:effectLst>
            <a:softEdge rad="112500"/>
          </a:effectLst>
        </p:spPr>
      </p:pic>
      <p:sp>
        <p:nvSpPr>
          <p:cNvPr id="13" name="TextBox 12">
            <a:extLst>
              <a:ext uri="{FF2B5EF4-FFF2-40B4-BE49-F238E27FC236}">
                <a16:creationId xmlns:a16="http://schemas.microsoft.com/office/drawing/2014/main" id="{93681314-A1F4-45B6-A389-5BDAC3C5D367}"/>
              </a:ext>
            </a:extLst>
          </p:cNvPr>
          <p:cNvSpPr txBox="1"/>
          <p:nvPr/>
        </p:nvSpPr>
        <p:spPr>
          <a:xfrm>
            <a:off x="2185884" y="5329531"/>
            <a:ext cx="2443298" cy="307777"/>
          </a:xfrm>
          <a:prstGeom prst="rect">
            <a:avLst/>
          </a:prstGeom>
          <a:noFill/>
        </p:spPr>
        <p:txBody>
          <a:bodyPr wrap="none" rtlCol="0">
            <a:spAutoFit/>
          </a:bodyPr>
          <a:lstStyle/>
          <a:p>
            <a:r>
              <a:rPr lang="en-US" sz="1400" dirty="0">
                <a:solidFill>
                  <a:schemeClr val="accent2">
                    <a:lumMod val="50000"/>
                  </a:schemeClr>
                </a:solidFill>
              </a:rPr>
              <a:t>General Boltzmann Machine</a:t>
            </a:r>
          </a:p>
        </p:txBody>
      </p:sp>
      <p:sp>
        <p:nvSpPr>
          <p:cNvPr id="28" name="TextBox 27">
            <a:extLst>
              <a:ext uri="{FF2B5EF4-FFF2-40B4-BE49-F238E27FC236}">
                <a16:creationId xmlns:a16="http://schemas.microsoft.com/office/drawing/2014/main" id="{CF6C6D11-5DE4-4ADF-8397-8F73A1421378}"/>
              </a:ext>
            </a:extLst>
          </p:cNvPr>
          <p:cNvSpPr txBox="1"/>
          <p:nvPr/>
        </p:nvSpPr>
        <p:spPr>
          <a:xfrm>
            <a:off x="5547082" y="5329531"/>
            <a:ext cx="2613216" cy="307777"/>
          </a:xfrm>
          <a:prstGeom prst="rect">
            <a:avLst/>
          </a:prstGeom>
          <a:noFill/>
        </p:spPr>
        <p:txBody>
          <a:bodyPr wrap="none" rtlCol="0">
            <a:spAutoFit/>
          </a:bodyPr>
          <a:lstStyle/>
          <a:p>
            <a:r>
              <a:rPr lang="en-US" sz="1400" dirty="0">
                <a:solidFill>
                  <a:schemeClr val="accent2">
                    <a:lumMod val="50000"/>
                  </a:schemeClr>
                </a:solidFill>
              </a:rPr>
              <a:t>Restricted Boltzmann Machine</a:t>
            </a:r>
          </a:p>
        </p:txBody>
      </p:sp>
      <p:sp>
        <p:nvSpPr>
          <p:cNvPr id="29" name="TextBox 28">
            <a:extLst>
              <a:ext uri="{FF2B5EF4-FFF2-40B4-BE49-F238E27FC236}">
                <a16:creationId xmlns:a16="http://schemas.microsoft.com/office/drawing/2014/main" id="{153C643E-192A-464E-9338-38DA01484338}"/>
              </a:ext>
            </a:extLst>
          </p:cNvPr>
          <p:cNvSpPr txBox="1"/>
          <p:nvPr/>
        </p:nvSpPr>
        <p:spPr>
          <a:xfrm>
            <a:off x="8968405" y="5312611"/>
            <a:ext cx="1818126" cy="307777"/>
          </a:xfrm>
          <a:prstGeom prst="rect">
            <a:avLst/>
          </a:prstGeom>
          <a:noFill/>
        </p:spPr>
        <p:txBody>
          <a:bodyPr wrap="none" rtlCol="0">
            <a:spAutoFit/>
          </a:bodyPr>
          <a:lstStyle/>
          <a:p>
            <a:r>
              <a:rPr lang="en-US" sz="1400" dirty="0">
                <a:solidFill>
                  <a:schemeClr val="accent2">
                    <a:lumMod val="50000"/>
                  </a:schemeClr>
                </a:solidFill>
              </a:rPr>
              <a:t>Deep Belief Network</a:t>
            </a:r>
          </a:p>
        </p:txBody>
      </p:sp>
    </p:spTree>
    <p:extLst>
      <p:ext uri="{BB962C8B-B14F-4D97-AF65-F5344CB8AC3E}">
        <p14:creationId xmlns:p14="http://schemas.microsoft.com/office/powerpoint/2010/main" val="21869153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Effect transition="in" filter="fade">
                                      <p:cBhvr>
                                        <p:cTn id="14" dur="1000"/>
                                        <p:tgtEl>
                                          <p:spTgt spid="13">
                                            <p:txEl>
                                              <p:pRg st="0" end="0"/>
                                            </p:txEl>
                                          </p:spTgt>
                                        </p:tgtEl>
                                      </p:cBhvr>
                                    </p:animEffect>
                                    <p:anim calcmode="lin" valueType="num">
                                      <p:cBhvr>
                                        <p:cTn id="15"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8">
                                            <p:txEl>
                                              <p:pRg st="0" end="0"/>
                                            </p:txEl>
                                          </p:spTgt>
                                        </p:tgtEl>
                                        <p:attrNameLst>
                                          <p:attrName>style.visibility</p:attrName>
                                        </p:attrNameLst>
                                      </p:cBhvr>
                                      <p:to>
                                        <p:strVal val="visible"/>
                                      </p:to>
                                    </p:set>
                                    <p:animEffect transition="in" filter="fade">
                                      <p:cBhvr>
                                        <p:cTn id="28" dur="1000"/>
                                        <p:tgtEl>
                                          <p:spTgt spid="28">
                                            <p:txEl>
                                              <p:pRg st="0" end="0"/>
                                            </p:txEl>
                                          </p:spTgt>
                                        </p:tgtEl>
                                      </p:cBhvr>
                                    </p:animEffect>
                                    <p:anim calcmode="lin" valueType="num">
                                      <p:cBhvr>
                                        <p:cTn id="29" dur="10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2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9">
                                            <p:txEl>
                                              <p:pRg st="0" end="0"/>
                                            </p:txEl>
                                          </p:spTgt>
                                        </p:tgtEl>
                                        <p:attrNameLst>
                                          <p:attrName>style.visibility</p:attrName>
                                        </p:attrNameLst>
                                      </p:cBhvr>
                                      <p:to>
                                        <p:strVal val="visible"/>
                                      </p:to>
                                    </p:set>
                                    <p:animEffect transition="in" filter="fade">
                                      <p:cBhvr>
                                        <p:cTn id="42" dur="1000"/>
                                        <p:tgtEl>
                                          <p:spTgt spid="29">
                                            <p:txEl>
                                              <p:pRg st="0" end="0"/>
                                            </p:txEl>
                                          </p:spTgt>
                                        </p:tgtEl>
                                      </p:cBhvr>
                                    </p:animEffect>
                                    <p:anim calcmode="lin" valueType="num">
                                      <p:cBhvr>
                                        <p:cTn id="43" dur="10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2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0BE3D13-5BE5-4B05-AFCF-2A2E059D2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562092-3AA7-4EF0-9007-C44F879A1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1AC85C80-0175-4214-A13D-03C224658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70108" y="985292"/>
            <a:ext cx="1345319" cy="1345319"/>
          </a:xfrm>
          <a:prstGeom prst="ellipse">
            <a:avLst/>
          </a:prstGeom>
          <a:solidFill>
            <a:schemeClr val="accent1">
              <a:lumMod val="40000"/>
              <a:lumOff val="6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60B620B-3E81-4075-BC12-D4FB3E299C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133" y="0"/>
            <a:ext cx="12189867" cy="6858000"/>
          </a:xfrm>
          <a:prstGeom prst="rect">
            <a:avLst/>
          </a:prstGeom>
        </p:spPr>
      </p:pic>
      <p:pic>
        <p:nvPicPr>
          <p:cNvPr id="6" name="Picture 5" descr="A close up of a logo&#10;&#10;Description automatically generated">
            <a:extLst>
              <a:ext uri="{FF2B5EF4-FFF2-40B4-BE49-F238E27FC236}">
                <a16:creationId xmlns:a16="http://schemas.microsoft.com/office/drawing/2014/main" id="{4F30EC33-901C-4FD5-9E51-D6B53428E4B2}"/>
              </a:ext>
            </a:extLst>
          </p:cNvPr>
          <p:cNvPicPr>
            <a:picLocks noChangeAspect="1"/>
          </p:cNvPicPr>
          <p:nvPr/>
        </p:nvPicPr>
        <p:blipFill>
          <a:blip r:embed="rId3">
            <a:alphaModFix amt="20000"/>
            <a:duotone>
              <a:schemeClr val="accent2">
                <a:shade val="45000"/>
                <a:satMod val="135000"/>
              </a:schemeClr>
              <a:prstClr val="white"/>
            </a:duotone>
            <a:extLst>
              <a:ext uri="{BEBA8EAE-BF5A-486C-A8C5-ECC9F3942E4B}">
                <a14:imgProps xmlns:a14="http://schemas.microsoft.com/office/drawing/2010/main">
                  <a14:imgLayer r:embed="rId4">
                    <a14:imgEffect>
                      <a14:artisticGlowDiffused/>
                    </a14:imgEffect>
                    <a14:imgEffect>
                      <a14:sharpenSoften amount="-25000"/>
                    </a14:imgEffect>
                  </a14:imgLayer>
                </a14:imgProps>
              </a:ext>
            </a:extLst>
          </a:blip>
          <a:stretch>
            <a:fillRect/>
          </a:stretch>
        </p:blipFill>
        <p:spPr>
          <a:xfrm>
            <a:off x="939340" y="-2"/>
            <a:ext cx="11244382" cy="6857999"/>
          </a:xfrm>
          <a:prstGeom prst="rect">
            <a:avLst/>
          </a:prstGeom>
        </p:spPr>
      </p:pic>
      <p:sp>
        <p:nvSpPr>
          <p:cNvPr id="2" name="Title 1">
            <a:extLst>
              <a:ext uri="{FF2B5EF4-FFF2-40B4-BE49-F238E27FC236}">
                <a16:creationId xmlns:a16="http://schemas.microsoft.com/office/drawing/2014/main" id="{B474C8CA-55A8-46F7-8083-32066675C046}"/>
              </a:ext>
            </a:extLst>
          </p:cNvPr>
          <p:cNvSpPr>
            <a:spLocks noGrp="1"/>
          </p:cNvSpPr>
          <p:nvPr>
            <p:ph type="title"/>
          </p:nvPr>
        </p:nvSpPr>
        <p:spPr>
          <a:xfrm>
            <a:off x="2183357" y="1089861"/>
            <a:ext cx="9069303" cy="827167"/>
          </a:xfrm>
        </p:spPr>
        <p:txBody>
          <a:bodyPr anchor="b">
            <a:normAutofit fontScale="90000"/>
          </a:bodyPr>
          <a:lstStyle/>
          <a:p>
            <a:pPr algn="l"/>
            <a:br>
              <a:rPr lang="en-US" sz="4400" b="1">
                <a:solidFill>
                  <a:schemeClr val="tx2">
                    <a:lumMod val="75000"/>
                    <a:lumOff val="25000"/>
                  </a:schemeClr>
                </a:solidFill>
                <a:latin typeface="Calibri Light" panose="020F0302020204030204" pitchFamily="34" charset="0"/>
                <a:cs typeface="Calibri Light" panose="020F0302020204030204" pitchFamily="34" charset="0"/>
              </a:rPr>
            </a:br>
            <a:r>
              <a:rPr lang="en-US" sz="2200">
                <a:solidFill>
                  <a:schemeClr val="tx2">
                    <a:lumMod val="75000"/>
                    <a:lumOff val="25000"/>
                  </a:schemeClr>
                </a:solidFill>
              </a:rPr>
              <a:t>Energy-Based </a:t>
            </a:r>
            <a:r>
              <a:rPr lang="en-US" sz="2200" dirty="0">
                <a:solidFill>
                  <a:schemeClr val="tx2">
                    <a:lumMod val="75000"/>
                    <a:lumOff val="25000"/>
                  </a:schemeClr>
                </a:solidFill>
              </a:rPr>
              <a:t>Model</a:t>
            </a:r>
            <a:endParaRPr lang="en-US" sz="1800" dirty="0">
              <a:solidFill>
                <a:schemeClr val="tx2">
                  <a:lumMod val="75000"/>
                  <a:lumOff val="25000"/>
                </a:schemeClr>
              </a:solidFill>
            </a:endParaRPr>
          </a:p>
        </p:txBody>
      </p:sp>
      <p:sp>
        <p:nvSpPr>
          <p:cNvPr id="3" name="Content Placeholder 2">
            <a:extLst>
              <a:ext uri="{FF2B5EF4-FFF2-40B4-BE49-F238E27FC236}">
                <a16:creationId xmlns:a16="http://schemas.microsoft.com/office/drawing/2014/main" id="{9B54EBE3-C77D-49EF-93CB-39FE28D4B66A}"/>
              </a:ext>
            </a:extLst>
          </p:cNvPr>
          <p:cNvSpPr>
            <a:spLocks noGrp="1"/>
          </p:cNvSpPr>
          <p:nvPr>
            <p:ph idx="1"/>
          </p:nvPr>
        </p:nvSpPr>
        <p:spPr>
          <a:xfrm>
            <a:off x="1809434" y="2361942"/>
            <a:ext cx="9909275" cy="3955731"/>
          </a:xfrm>
        </p:spPr>
        <p:txBody>
          <a:bodyPr anchor="t">
            <a:noAutofit/>
          </a:bodyPr>
          <a:lstStyle/>
          <a:p>
            <a:r>
              <a:rPr lang="en-US" sz="1200" dirty="0">
                <a:latin typeface="Calibri Light" panose="020F0302020204030204" pitchFamily="34" charset="0"/>
                <a:cs typeface="Calibri Light" panose="020F0302020204030204" pitchFamily="34" charset="0"/>
              </a:rPr>
              <a:t>Some deep learning architectures use the idea of energy as a metric for </a:t>
            </a:r>
            <a:r>
              <a:rPr lang="en-US" sz="1200" b="1" dirty="0">
                <a:latin typeface="Calibri Light" panose="020F0302020204030204" pitchFamily="34" charset="0"/>
                <a:cs typeface="Calibri Light" panose="020F0302020204030204" pitchFamily="34" charset="0"/>
              </a:rPr>
              <a:t>measurement of the models quality</a:t>
            </a:r>
            <a:r>
              <a:rPr lang="en-US" sz="1200" dirty="0">
                <a:latin typeface="Calibri Light" panose="020F0302020204030204" pitchFamily="34" charset="0"/>
                <a:cs typeface="Calibri Light" panose="020F0302020204030204" pitchFamily="34" charset="0"/>
              </a:rPr>
              <a:t>. Energy is defined through the weights of the synapses, and once the system is trained with set weights(</a:t>
            </a:r>
            <a:r>
              <a:rPr lang="en-US" sz="1200" b="1" dirty="0">
                <a:latin typeface="Calibri Light" panose="020F0302020204030204" pitchFamily="34" charset="0"/>
                <a:cs typeface="Calibri Light" panose="020F0302020204030204" pitchFamily="34" charset="0"/>
              </a:rPr>
              <a:t>W</a:t>
            </a:r>
            <a:r>
              <a:rPr lang="en-US" sz="1200" dirty="0">
                <a:latin typeface="Calibri Light" panose="020F0302020204030204" pitchFamily="34" charset="0"/>
                <a:cs typeface="Calibri Light" panose="020F0302020204030204" pitchFamily="34" charset="0"/>
              </a:rPr>
              <a:t>), then system keeps on searching for lowest energy state for itself by self-adjusting.</a:t>
            </a:r>
          </a:p>
          <a:p>
            <a:r>
              <a:rPr lang="en-US" sz="1200" dirty="0">
                <a:latin typeface="Calibri Light" panose="020F0302020204030204" pitchFamily="34" charset="0"/>
                <a:cs typeface="Calibri Light" panose="020F0302020204030204" pitchFamily="34" charset="0"/>
              </a:rPr>
              <a:t>One purpose of deep learning models is to encode dependencies between variables. The capturing of dependencies happen through associating of a scalar energy to each configuration of the variables, which serves as a measure of compatibility. A </a:t>
            </a:r>
            <a:r>
              <a:rPr lang="en-US" sz="1200" b="1" dirty="0">
                <a:latin typeface="Calibri Light" panose="020F0302020204030204" pitchFamily="34" charset="0"/>
                <a:cs typeface="Calibri Light" panose="020F0302020204030204" pitchFamily="34" charset="0"/>
              </a:rPr>
              <a:t>high energy</a:t>
            </a:r>
            <a:r>
              <a:rPr lang="en-US" sz="1200" dirty="0">
                <a:latin typeface="Calibri Light" panose="020F0302020204030204" pitchFamily="34" charset="0"/>
                <a:cs typeface="Calibri Light" panose="020F0302020204030204" pitchFamily="34" charset="0"/>
              </a:rPr>
              <a:t> means a </a:t>
            </a:r>
            <a:r>
              <a:rPr lang="en-US" sz="1200" b="1" dirty="0">
                <a:latin typeface="Calibri Light" panose="020F0302020204030204" pitchFamily="34" charset="0"/>
                <a:cs typeface="Calibri Light" panose="020F0302020204030204" pitchFamily="34" charset="0"/>
              </a:rPr>
              <a:t>bad compatibility</a:t>
            </a:r>
            <a:r>
              <a:rPr lang="en-US" sz="1200" dirty="0">
                <a:latin typeface="Calibri Light" panose="020F0302020204030204" pitchFamily="34" charset="0"/>
                <a:cs typeface="Calibri Light" panose="020F0302020204030204" pitchFamily="34" charset="0"/>
              </a:rPr>
              <a:t>. An energy based model tries always to minimize a predefined energy function. </a:t>
            </a:r>
            <a:r>
              <a:rPr lang="en-US" sz="1200" b="1" dirty="0">
                <a:latin typeface="Calibri Light" panose="020F0302020204030204" pitchFamily="34" charset="0"/>
                <a:cs typeface="Calibri Light" panose="020F0302020204030204" pitchFamily="34" charset="0"/>
              </a:rPr>
              <a:t>The energy function </a:t>
            </a:r>
            <a:r>
              <a:rPr lang="en-US" sz="1200" dirty="0">
                <a:latin typeface="Calibri Light" panose="020F0302020204030204" pitchFamily="34" charset="0"/>
                <a:cs typeface="Calibri Light" panose="020F0302020204030204" pitchFamily="34" charset="0"/>
              </a:rPr>
              <a:t>for the RBMs is defined as,</a:t>
            </a:r>
          </a:p>
          <a:p>
            <a:endParaRPr lang="en-US" sz="1200" dirty="0">
              <a:latin typeface="Calibri Light" panose="020F0302020204030204" pitchFamily="34" charset="0"/>
              <a:cs typeface="Calibri Light" panose="020F0302020204030204" pitchFamily="34" charset="0"/>
            </a:endParaRPr>
          </a:p>
          <a:p>
            <a:pPr marL="0" indent="0">
              <a:buNone/>
            </a:pPr>
            <a:endParaRPr lang="en-US" sz="1200" dirty="0">
              <a:latin typeface="Calibri Light" panose="020F0302020204030204" pitchFamily="34" charset="0"/>
              <a:cs typeface="Calibri Light" panose="020F0302020204030204" pitchFamily="34" charset="0"/>
            </a:endParaRPr>
          </a:p>
          <a:p>
            <a:r>
              <a:rPr lang="en-US" sz="1200" dirty="0">
                <a:latin typeface="Calibri Light" panose="020F0302020204030204" pitchFamily="34" charset="0"/>
                <a:cs typeface="Calibri Light" panose="020F0302020204030204" pitchFamily="34" charset="0"/>
              </a:rPr>
              <a:t>where v</a:t>
            </a:r>
            <a:r>
              <a:rPr lang="en-US" sz="1200" baseline="-25000" dirty="0">
                <a:latin typeface="Calibri Light" panose="020F0302020204030204" pitchFamily="34" charset="0"/>
                <a:cs typeface="Calibri Light" panose="020F0302020204030204" pitchFamily="34" charset="0"/>
              </a:rPr>
              <a:t>i</a:t>
            </a:r>
            <a:r>
              <a:rPr lang="en-US" sz="1200" dirty="0">
                <a:latin typeface="Calibri Light" panose="020F0302020204030204" pitchFamily="34" charset="0"/>
                <a:cs typeface="Calibri Light" panose="020F0302020204030204" pitchFamily="34" charset="0"/>
              </a:rPr>
              <a:t> is </a:t>
            </a:r>
            <a:r>
              <a:rPr lang="en-US" sz="1200" b="1" dirty="0">
                <a:latin typeface="Calibri Light" panose="020F0302020204030204" pitchFamily="34" charset="0"/>
                <a:cs typeface="Calibri Light" panose="020F0302020204030204" pitchFamily="34" charset="0"/>
              </a:rPr>
              <a:t>binary state of visible neurons </a:t>
            </a:r>
            <a:r>
              <a:rPr lang="en-US" sz="1200" dirty="0">
                <a:latin typeface="Calibri Light" panose="020F0302020204030204" pitchFamily="34" charset="0"/>
                <a:cs typeface="Calibri Light" panose="020F0302020204030204" pitchFamily="34" charset="0"/>
              </a:rPr>
              <a:t>and h</a:t>
            </a:r>
            <a:r>
              <a:rPr lang="en-US" sz="1200" baseline="-25000" dirty="0">
                <a:latin typeface="Calibri Light" panose="020F0302020204030204" pitchFamily="34" charset="0"/>
                <a:cs typeface="Calibri Light" panose="020F0302020204030204" pitchFamily="34" charset="0"/>
              </a:rPr>
              <a:t>j</a:t>
            </a:r>
            <a:r>
              <a:rPr lang="en-US" sz="1200" dirty="0">
                <a:latin typeface="Calibri Light" panose="020F0302020204030204" pitchFamily="34" charset="0"/>
                <a:cs typeface="Calibri Light" panose="020F0302020204030204" pitchFamily="34" charset="0"/>
              </a:rPr>
              <a:t> is </a:t>
            </a:r>
            <a:r>
              <a:rPr lang="en-US" sz="1200" b="1" dirty="0">
                <a:latin typeface="Calibri Light" panose="020F0302020204030204" pitchFamily="34" charset="0"/>
                <a:cs typeface="Calibri Light" panose="020F0302020204030204" pitchFamily="34" charset="0"/>
              </a:rPr>
              <a:t>binary state of hidden neurons</a:t>
            </a:r>
            <a:r>
              <a:rPr lang="en-US" sz="1200" dirty="0">
                <a:latin typeface="Calibri Light" panose="020F0302020204030204" pitchFamily="34" charset="0"/>
                <a:cs typeface="Calibri Light" panose="020F0302020204030204" pitchFamily="34" charset="0"/>
              </a:rPr>
              <a:t>. a</a:t>
            </a:r>
            <a:r>
              <a:rPr lang="en-US" sz="1200" baseline="-25000" dirty="0">
                <a:latin typeface="Calibri Light" panose="020F0302020204030204" pitchFamily="34" charset="0"/>
                <a:cs typeface="Calibri Light" panose="020F0302020204030204" pitchFamily="34" charset="0"/>
              </a:rPr>
              <a:t>i</a:t>
            </a:r>
            <a:r>
              <a:rPr lang="en-US" sz="1200" dirty="0">
                <a:latin typeface="Calibri Light" panose="020F0302020204030204" pitchFamily="34" charset="0"/>
                <a:cs typeface="Calibri Light" panose="020F0302020204030204" pitchFamily="34" charset="0"/>
              </a:rPr>
              <a:t> and b</a:t>
            </a:r>
            <a:r>
              <a:rPr lang="en-US" sz="1200" baseline="-25000" dirty="0">
                <a:latin typeface="Calibri Light" panose="020F0302020204030204" pitchFamily="34" charset="0"/>
                <a:cs typeface="Calibri Light" panose="020F0302020204030204" pitchFamily="34" charset="0"/>
              </a:rPr>
              <a:t>j</a:t>
            </a:r>
            <a:r>
              <a:rPr lang="en-US" sz="1200" dirty="0">
                <a:latin typeface="Calibri Light" panose="020F0302020204030204" pitchFamily="34" charset="0"/>
                <a:cs typeface="Calibri Light" panose="020F0302020204030204" pitchFamily="34" charset="0"/>
              </a:rPr>
              <a:t> are </a:t>
            </a:r>
            <a:r>
              <a:rPr lang="en-US" sz="1200" b="1" dirty="0">
                <a:latin typeface="Calibri Light" panose="020F0302020204030204" pitchFamily="34" charset="0"/>
                <a:cs typeface="Calibri Light" panose="020F0302020204030204" pitchFamily="34" charset="0"/>
              </a:rPr>
              <a:t>biases</a:t>
            </a:r>
            <a:r>
              <a:rPr lang="en-US" sz="1200" dirty="0">
                <a:latin typeface="Calibri Light" panose="020F0302020204030204" pitchFamily="34" charset="0"/>
                <a:cs typeface="Calibri Light" panose="020F0302020204030204" pitchFamily="34" charset="0"/>
              </a:rPr>
              <a:t> corresponding to visible and hidden neurons, respectively, w</a:t>
            </a:r>
            <a:r>
              <a:rPr lang="en-US" sz="1200" baseline="-25000" dirty="0">
                <a:latin typeface="Calibri Light" panose="020F0302020204030204" pitchFamily="34" charset="0"/>
                <a:cs typeface="Calibri Light" panose="020F0302020204030204" pitchFamily="34" charset="0"/>
              </a:rPr>
              <a:t>ij</a:t>
            </a:r>
            <a:r>
              <a:rPr lang="en-US" sz="1200" dirty="0">
                <a:latin typeface="Calibri Light" panose="020F0302020204030204" pitchFamily="34" charset="0"/>
                <a:cs typeface="Calibri Light" panose="020F0302020204030204" pitchFamily="34" charset="0"/>
              </a:rPr>
              <a:t> are </a:t>
            </a:r>
            <a:r>
              <a:rPr lang="en-US" sz="1200" b="1" dirty="0">
                <a:latin typeface="Calibri Light" panose="020F0302020204030204" pitchFamily="34" charset="0"/>
                <a:cs typeface="Calibri Light" panose="020F0302020204030204" pitchFamily="34" charset="0"/>
              </a:rPr>
              <a:t>weights</a:t>
            </a:r>
            <a:r>
              <a:rPr lang="en-US" sz="1200" dirty="0">
                <a:latin typeface="Calibri Light" panose="020F0302020204030204" pitchFamily="34" charset="0"/>
                <a:cs typeface="Calibri Light" panose="020F0302020204030204" pitchFamily="34" charset="0"/>
              </a:rPr>
              <a:t> connecting visible and hidden neurons. As it can be noticed the value of the energy function depends on the configurations of visible states, hidden states, weights and biases. </a:t>
            </a:r>
          </a:p>
          <a:p>
            <a:r>
              <a:rPr lang="en-US" sz="1200" dirty="0">
                <a:latin typeface="Calibri Light" panose="020F0302020204030204" pitchFamily="34" charset="0"/>
                <a:cs typeface="Calibri Light" panose="020F0302020204030204" pitchFamily="34" charset="0"/>
              </a:rPr>
              <a:t>The </a:t>
            </a:r>
            <a:r>
              <a:rPr lang="en-US" sz="1200" b="1" dirty="0">
                <a:latin typeface="Calibri Light" panose="020F0302020204030204" pitchFamily="34" charset="0"/>
                <a:cs typeface="Calibri Light" panose="020F0302020204030204" pitchFamily="34" charset="0"/>
              </a:rPr>
              <a:t>training of RBM</a:t>
            </a:r>
            <a:r>
              <a:rPr lang="en-US" sz="1200" dirty="0">
                <a:latin typeface="Calibri Light" panose="020F0302020204030204" pitchFamily="34" charset="0"/>
                <a:cs typeface="Calibri Light" panose="020F0302020204030204" pitchFamily="34" charset="0"/>
              </a:rPr>
              <a:t> consists in finding of parameters for given input values so that the energy reaches a minimum</a:t>
            </a:r>
            <a:r>
              <a:rPr lang="en-US" sz="1200" b="1" dirty="0">
                <a:latin typeface="Calibri Light" panose="020F0302020204030204" pitchFamily="34" charset="0"/>
                <a:cs typeface="Calibri Light" panose="020F0302020204030204" pitchFamily="34" charset="0"/>
              </a:rPr>
              <a:t>.</a:t>
            </a:r>
          </a:p>
        </p:txBody>
      </p:sp>
      <p:pic>
        <p:nvPicPr>
          <p:cNvPr id="5" name="Picture 4">
            <a:extLst>
              <a:ext uri="{FF2B5EF4-FFF2-40B4-BE49-F238E27FC236}">
                <a16:creationId xmlns:a16="http://schemas.microsoft.com/office/drawing/2014/main" id="{826D8CF1-6AF8-4E2A-9845-A6C3F193AD10}"/>
              </a:ext>
            </a:extLst>
          </p:cNvPr>
          <p:cNvPicPr>
            <a:picLocks noChangeAspect="1"/>
          </p:cNvPicPr>
          <p:nvPr/>
        </p:nvPicPr>
        <p:blipFill>
          <a:blip r:embed="rId5"/>
          <a:stretch>
            <a:fillRect/>
          </a:stretch>
        </p:blipFill>
        <p:spPr>
          <a:xfrm>
            <a:off x="4743026" y="3949108"/>
            <a:ext cx="4042088" cy="633097"/>
          </a:xfrm>
          <a:prstGeom prst="rect">
            <a:avLst/>
          </a:prstGeom>
        </p:spPr>
      </p:pic>
    </p:spTree>
    <p:extLst>
      <p:ext uri="{BB962C8B-B14F-4D97-AF65-F5344CB8AC3E}">
        <p14:creationId xmlns:p14="http://schemas.microsoft.com/office/powerpoint/2010/main" val="1025051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0BE3D13-5BE5-4B05-AFCF-2A2E059D2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562092-3AA7-4EF0-9007-C44F879A1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1AC85C80-0175-4214-A13D-03C224658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70108" y="985292"/>
            <a:ext cx="1345319" cy="1345319"/>
          </a:xfrm>
          <a:prstGeom prst="ellipse">
            <a:avLst/>
          </a:prstGeom>
          <a:solidFill>
            <a:schemeClr val="accent1">
              <a:lumMod val="40000"/>
              <a:lumOff val="6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60B620B-3E81-4075-BC12-D4FB3E299C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133" y="0"/>
            <a:ext cx="12189867" cy="6858000"/>
          </a:xfrm>
          <a:prstGeom prst="rect">
            <a:avLst/>
          </a:prstGeom>
        </p:spPr>
      </p:pic>
      <p:pic>
        <p:nvPicPr>
          <p:cNvPr id="9" name="Picture 8" descr="A close up of a logo&#10;&#10;Description automatically generated">
            <a:extLst>
              <a:ext uri="{FF2B5EF4-FFF2-40B4-BE49-F238E27FC236}">
                <a16:creationId xmlns:a16="http://schemas.microsoft.com/office/drawing/2014/main" id="{5179FBA4-3208-40A2-8743-F9739F94591C}"/>
              </a:ext>
            </a:extLst>
          </p:cNvPr>
          <p:cNvPicPr>
            <a:picLocks noChangeAspect="1"/>
          </p:cNvPicPr>
          <p:nvPr/>
        </p:nvPicPr>
        <p:blipFill>
          <a:blip r:embed="rId3">
            <a:alphaModFix amt="20000"/>
            <a:duotone>
              <a:schemeClr val="accent2">
                <a:shade val="45000"/>
                <a:satMod val="135000"/>
              </a:schemeClr>
              <a:prstClr val="white"/>
            </a:duotone>
            <a:extLst>
              <a:ext uri="{BEBA8EAE-BF5A-486C-A8C5-ECC9F3942E4B}">
                <a14:imgProps xmlns:a14="http://schemas.microsoft.com/office/drawing/2010/main">
                  <a14:imgLayer r:embed="rId4">
                    <a14:imgEffect>
                      <a14:artisticGlowDiffused/>
                    </a14:imgEffect>
                    <a14:imgEffect>
                      <a14:sharpenSoften amount="-25000"/>
                    </a14:imgEffect>
                  </a14:imgLayer>
                </a14:imgProps>
              </a:ext>
            </a:extLst>
          </a:blip>
          <a:stretch>
            <a:fillRect/>
          </a:stretch>
        </p:blipFill>
        <p:spPr>
          <a:xfrm>
            <a:off x="947618" y="1"/>
            <a:ext cx="11244382" cy="6857999"/>
          </a:xfrm>
          <a:prstGeom prst="rect">
            <a:avLst/>
          </a:prstGeom>
        </p:spPr>
      </p:pic>
      <p:sp>
        <p:nvSpPr>
          <p:cNvPr id="2" name="Title 1">
            <a:extLst>
              <a:ext uri="{FF2B5EF4-FFF2-40B4-BE49-F238E27FC236}">
                <a16:creationId xmlns:a16="http://schemas.microsoft.com/office/drawing/2014/main" id="{DCBC1B79-67BB-4ABC-9725-A1B44228C727}"/>
              </a:ext>
            </a:extLst>
          </p:cNvPr>
          <p:cNvSpPr>
            <a:spLocks noGrp="1"/>
          </p:cNvSpPr>
          <p:nvPr>
            <p:ph type="title"/>
          </p:nvPr>
        </p:nvSpPr>
        <p:spPr>
          <a:xfrm>
            <a:off x="2250177" y="560769"/>
            <a:ext cx="7958331" cy="1308063"/>
          </a:xfrm>
        </p:spPr>
        <p:txBody>
          <a:bodyPr anchor="b">
            <a:normAutofit/>
          </a:bodyPr>
          <a:lstStyle/>
          <a:p>
            <a:pPr algn="l"/>
            <a:r>
              <a:rPr lang="en-US" sz="2000" dirty="0">
                <a:solidFill>
                  <a:schemeClr val="tx2">
                    <a:lumMod val="75000"/>
                    <a:lumOff val="25000"/>
                  </a:schemeClr>
                </a:solidFill>
              </a:rPr>
              <a:t>Probabilistic Model</a:t>
            </a:r>
            <a:endParaRPr lang="en-US" sz="2000" dirty="0">
              <a:solidFill>
                <a:srgbClr val="1F2D29"/>
              </a:solidFill>
            </a:endParaRPr>
          </a:p>
        </p:txBody>
      </p:sp>
      <p:sp>
        <p:nvSpPr>
          <p:cNvPr id="11" name="Content Placeholder 2">
            <a:extLst>
              <a:ext uri="{FF2B5EF4-FFF2-40B4-BE49-F238E27FC236}">
                <a16:creationId xmlns:a16="http://schemas.microsoft.com/office/drawing/2014/main" id="{917FD394-A7D8-4E56-B85A-E773A595743D}"/>
              </a:ext>
            </a:extLst>
          </p:cNvPr>
          <p:cNvSpPr txBox="1">
            <a:spLocks/>
          </p:cNvSpPr>
          <p:nvPr/>
        </p:nvSpPr>
        <p:spPr>
          <a:xfrm>
            <a:off x="2236124" y="2429601"/>
            <a:ext cx="9489252" cy="3443107"/>
          </a:xfrm>
          <a:prstGeom prst="rect">
            <a:avLst/>
          </a:prstGeom>
        </p:spPr>
        <p:txBody>
          <a:bodyPr vert="horz" lIns="91440" tIns="45720" rIns="91440" bIns="45720" rtlCol="0" anchor="t">
            <a:norm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r>
              <a:rPr lang="en-US" sz="1400" dirty="0">
                <a:latin typeface="Calibri Light" panose="020F0302020204030204" pitchFamily="34" charset="0"/>
                <a:cs typeface="Calibri Light" panose="020F0302020204030204" pitchFamily="34" charset="0"/>
              </a:rPr>
              <a:t>Restricted Boltzmann Machines are </a:t>
            </a:r>
            <a:r>
              <a:rPr lang="en-US" sz="1400" b="1" dirty="0">
                <a:latin typeface="Calibri Light" panose="020F0302020204030204" pitchFamily="34" charset="0"/>
                <a:cs typeface="Calibri Light" panose="020F0302020204030204" pitchFamily="34" charset="0"/>
              </a:rPr>
              <a:t>probabilistic</a:t>
            </a:r>
            <a:r>
              <a:rPr lang="en-US" sz="1400" dirty="0">
                <a:latin typeface="Calibri Light" panose="020F0302020204030204" pitchFamily="34" charset="0"/>
                <a:cs typeface="Calibri Light" panose="020F0302020204030204" pitchFamily="34" charset="0"/>
              </a:rPr>
              <a:t>. At each point in time the RBM is in a certain state. The state refers to the values of neurons in the visible and hidden layers v &amp; h respectively.</a:t>
            </a:r>
          </a:p>
          <a:p>
            <a:r>
              <a:rPr lang="en-US" sz="1400" dirty="0">
                <a:latin typeface="Calibri Light" panose="020F0302020204030204" pitchFamily="34" charset="0"/>
                <a:cs typeface="Calibri Light" panose="020F0302020204030204" pitchFamily="34" charset="0"/>
              </a:rPr>
              <a:t>Probabilistic learning is a </a:t>
            </a:r>
            <a:r>
              <a:rPr lang="en-US" sz="1400" b="1" dirty="0">
                <a:latin typeface="Calibri Light" panose="020F0302020204030204" pitchFamily="34" charset="0"/>
                <a:cs typeface="Calibri Light" panose="020F0302020204030204" pitchFamily="34" charset="0"/>
              </a:rPr>
              <a:t>special case of energy-based learning </a:t>
            </a:r>
            <a:r>
              <a:rPr lang="en-US" sz="1400" dirty="0">
                <a:latin typeface="Calibri Light" panose="020F0302020204030204" pitchFamily="34" charset="0"/>
                <a:cs typeface="Calibri Light" panose="020F0302020204030204" pitchFamily="34" charset="0"/>
              </a:rPr>
              <a:t>where loss function is the negative log-likelihood.</a:t>
            </a:r>
          </a:p>
          <a:p>
            <a:r>
              <a:rPr lang="en-US" sz="1400" dirty="0">
                <a:latin typeface="Calibri Light" panose="020F0302020204030204" pitchFamily="34" charset="0"/>
                <a:cs typeface="Calibri Light" panose="020F0302020204030204" pitchFamily="34" charset="0"/>
              </a:rPr>
              <a:t>The probability that a certain state of v and h can be observed is given by the following </a:t>
            </a:r>
            <a:r>
              <a:rPr lang="en-US" sz="1400" b="1" dirty="0">
                <a:latin typeface="Calibri Light" panose="020F0302020204030204" pitchFamily="34" charset="0"/>
                <a:cs typeface="Calibri Light" panose="020F0302020204030204" pitchFamily="34" charset="0"/>
              </a:rPr>
              <a:t>joint distribution</a:t>
            </a:r>
            <a:r>
              <a:rPr lang="en-US" sz="1400" dirty="0">
                <a:latin typeface="Calibri Light" panose="020F0302020204030204" pitchFamily="34" charset="0"/>
                <a:cs typeface="Calibri Light" panose="020F0302020204030204" pitchFamily="34" charset="0"/>
              </a:rPr>
              <a:t>:</a:t>
            </a:r>
          </a:p>
          <a:p>
            <a:endParaRPr lang="en-US" sz="1400" dirty="0">
              <a:latin typeface="Calibri Light" panose="020F0302020204030204" pitchFamily="34" charset="0"/>
              <a:cs typeface="Calibri Light" panose="020F0302020204030204" pitchFamily="34" charset="0"/>
            </a:endParaRPr>
          </a:p>
          <a:p>
            <a:r>
              <a:rPr lang="en-US" sz="1400" dirty="0">
                <a:latin typeface="Calibri Light" panose="020F0302020204030204" pitchFamily="34" charset="0"/>
                <a:cs typeface="Calibri Light" panose="020F0302020204030204" pitchFamily="34" charset="0"/>
              </a:rPr>
              <a:t>Here </a:t>
            </a:r>
            <a:r>
              <a:rPr lang="en-US" sz="1400" b="1" dirty="0">
                <a:latin typeface="Calibri Light" panose="020F0302020204030204" pitchFamily="34" charset="0"/>
                <a:cs typeface="Calibri Light" panose="020F0302020204030204" pitchFamily="34" charset="0"/>
              </a:rPr>
              <a:t>Z</a:t>
            </a:r>
            <a:r>
              <a:rPr lang="en-US" sz="1400" dirty="0">
                <a:latin typeface="Calibri Light" panose="020F0302020204030204" pitchFamily="34" charset="0"/>
                <a:cs typeface="Calibri Light" panose="020F0302020204030204" pitchFamily="34" charset="0"/>
              </a:rPr>
              <a:t> is called the ‘</a:t>
            </a:r>
            <a:r>
              <a:rPr lang="en-US" sz="1400" b="1" dirty="0">
                <a:latin typeface="Calibri Light" panose="020F0302020204030204" pitchFamily="34" charset="0"/>
                <a:cs typeface="Calibri Light" panose="020F0302020204030204" pitchFamily="34" charset="0"/>
              </a:rPr>
              <a:t>partition function</a:t>
            </a:r>
            <a:r>
              <a:rPr lang="en-US" sz="1400" dirty="0">
                <a:latin typeface="Calibri Light" panose="020F0302020204030204" pitchFamily="34" charset="0"/>
                <a:cs typeface="Calibri Light" panose="020F0302020204030204" pitchFamily="34" charset="0"/>
              </a:rPr>
              <a:t>’ that is the summation over all possible pairs of visible and hidden vectors.</a:t>
            </a:r>
          </a:p>
        </p:txBody>
      </p:sp>
      <p:pic>
        <p:nvPicPr>
          <p:cNvPr id="13" name="Picture 12">
            <a:extLst>
              <a:ext uri="{FF2B5EF4-FFF2-40B4-BE49-F238E27FC236}">
                <a16:creationId xmlns:a16="http://schemas.microsoft.com/office/drawing/2014/main" id="{602C3A9B-0779-4A12-A41B-735F416F23B0}"/>
              </a:ext>
            </a:extLst>
          </p:cNvPr>
          <p:cNvPicPr>
            <a:picLocks noChangeAspect="1"/>
          </p:cNvPicPr>
          <p:nvPr/>
        </p:nvPicPr>
        <p:blipFill>
          <a:blip r:embed="rId5"/>
          <a:stretch>
            <a:fillRect/>
          </a:stretch>
        </p:blipFill>
        <p:spPr>
          <a:xfrm>
            <a:off x="4851974" y="4062624"/>
            <a:ext cx="1734391" cy="448901"/>
          </a:xfrm>
          <a:prstGeom prst="rect">
            <a:avLst/>
          </a:prstGeom>
        </p:spPr>
      </p:pic>
      <p:pic>
        <p:nvPicPr>
          <p:cNvPr id="15" name="Picture 14">
            <a:extLst>
              <a:ext uri="{FF2B5EF4-FFF2-40B4-BE49-F238E27FC236}">
                <a16:creationId xmlns:a16="http://schemas.microsoft.com/office/drawing/2014/main" id="{F39F3FA8-3474-40C1-8612-0CA0FE4EB71E}"/>
              </a:ext>
            </a:extLst>
          </p:cNvPr>
          <p:cNvPicPr>
            <a:picLocks noChangeAspect="1"/>
          </p:cNvPicPr>
          <p:nvPr/>
        </p:nvPicPr>
        <p:blipFill>
          <a:blip r:embed="rId6"/>
          <a:stretch>
            <a:fillRect/>
          </a:stretch>
        </p:blipFill>
        <p:spPr>
          <a:xfrm>
            <a:off x="6961797" y="4073982"/>
            <a:ext cx="1449732" cy="448902"/>
          </a:xfrm>
          <a:prstGeom prst="rect">
            <a:avLst/>
          </a:prstGeom>
        </p:spPr>
      </p:pic>
    </p:spTree>
    <p:extLst>
      <p:ext uri="{BB962C8B-B14F-4D97-AF65-F5344CB8AC3E}">
        <p14:creationId xmlns:p14="http://schemas.microsoft.com/office/powerpoint/2010/main" val="10625048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20">
            <a:extLst>
              <a:ext uri="{FF2B5EF4-FFF2-40B4-BE49-F238E27FC236}">
                <a16:creationId xmlns:a16="http://schemas.microsoft.com/office/drawing/2014/main" id="{B5E326A3-EB92-4BDA-9F77-45197E0CBE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picture containing night, computer, lit, green&#10;&#10;Description automatically generated">
            <a:extLst>
              <a:ext uri="{FF2B5EF4-FFF2-40B4-BE49-F238E27FC236}">
                <a16:creationId xmlns:a16="http://schemas.microsoft.com/office/drawing/2014/main" id="{4B2F3F34-B30D-43E5-9506-61024A9C2DA1}"/>
              </a:ext>
            </a:extLst>
          </p:cNvPr>
          <p:cNvPicPr>
            <a:picLocks noChangeAspect="1"/>
          </p:cNvPicPr>
          <p:nvPr/>
        </p:nvPicPr>
        <p:blipFill>
          <a:blip r:embed="rId2">
            <a:alphaModFix amt="5000"/>
            <a:duotone>
              <a:schemeClr val="accent3">
                <a:shade val="45000"/>
                <a:satMod val="135000"/>
              </a:schemeClr>
              <a:prstClr val="white"/>
            </a:duotone>
          </a:blip>
          <a:stretch>
            <a:fillRect/>
          </a:stretch>
        </p:blipFill>
        <p:spPr>
          <a:xfrm>
            <a:off x="964174" y="0"/>
            <a:ext cx="11225692" cy="6858000"/>
          </a:xfrm>
          <a:prstGeom prst="rect">
            <a:avLst/>
          </a:prstGeom>
        </p:spPr>
      </p:pic>
      <p:pic>
        <p:nvPicPr>
          <p:cNvPr id="5" name="Content Placeholder 4" descr="A picture containing large&#10;&#10;Description automatically generated">
            <a:extLst>
              <a:ext uri="{FF2B5EF4-FFF2-40B4-BE49-F238E27FC236}">
                <a16:creationId xmlns:a16="http://schemas.microsoft.com/office/drawing/2014/main" id="{B3CAC33E-23FB-46B5-939B-BCF3FBF87313}"/>
              </a:ext>
            </a:extLst>
          </p:cNvPr>
          <p:cNvPicPr>
            <a:picLocks noChangeAspect="1"/>
          </p:cNvPicPr>
          <p:nvPr/>
        </p:nvPicPr>
        <p:blipFill rotWithShape="1">
          <a:blip r:embed="rId3">
            <a:alphaModFix amt="5000"/>
            <a:biLevel thresh="25000"/>
          </a:blip>
          <a:srcRect l="22979" r="23458" b="-1"/>
          <a:stretch/>
        </p:blipFill>
        <p:spPr>
          <a:xfrm>
            <a:off x="1007761" y="-18069"/>
            <a:ext cx="11184239" cy="6876069"/>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36" name="Rectangle 22">
            <a:extLst>
              <a:ext uri="{FF2B5EF4-FFF2-40B4-BE49-F238E27FC236}">
                <a16:creationId xmlns:a16="http://schemas.microsoft.com/office/drawing/2014/main" id="{CAC996C7-7B84-4645-9AA1-6EA85EAB4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24">
            <a:extLst>
              <a:ext uri="{FF2B5EF4-FFF2-40B4-BE49-F238E27FC236}">
                <a16:creationId xmlns:a16="http://schemas.microsoft.com/office/drawing/2014/main" id="{32DC315B-5680-47D9-B827-34D012FB1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BFBB724-258F-44E3-9297-C8AE9679D0E7}"/>
              </a:ext>
            </a:extLst>
          </p:cNvPr>
          <p:cNvSpPr>
            <a:spLocks noGrp="1"/>
          </p:cNvSpPr>
          <p:nvPr>
            <p:ph type="title"/>
          </p:nvPr>
        </p:nvSpPr>
        <p:spPr>
          <a:xfrm>
            <a:off x="1743336" y="964016"/>
            <a:ext cx="7958331" cy="1077229"/>
          </a:xfrm>
        </p:spPr>
        <p:txBody>
          <a:bodyPr>
            <a:normAutofit/>
          </a:bodyPr>
          <a:lstStyle/>
          <a:p>
            <a:pPr algn="l"/>
            <a:r>
              <a:rPr lang="en-US" dirty="0">
                <a:solidFill>
                  <a:schemeClr val="tx1">
                    <a:lumMod val="65000"/>
                    <a:lumOff val="35000"/>
                  </a:schemeClr>
                </a:solidFill>
              </a:rPr>
              <a:t>RBM vs Autoencoders </a:t>
            </a:r>
          </a:p>
        </p:txBody>
      </p:sp>
      <p:sp>
        <p:nvSpPr>
          <p:cNvPr id="22" name="Content Placeholder 17">
            <a:extLst>
              <a:ext uri="{FF2B5EF4-FFF2-40B4-BE49-F238E27FC236}">
                <a16:creationId xmlns:a16="http://schemas.microsoft.com/office/drawing/2014/main" id="{6755BA65-66D9-42E0-A07C-C52BBF0B1AFD}"/>
              </a:ext>
            </a:extLst>
          </p:cNvPr>
          <p:cNvSpPr txBox="1">
            <a:spLocks/>
          </p:cNvSpPr>
          <p:nvPr/>
        </p:nvSpPr>
        <p:spPr>
          <a:xfrm>
            <a:off x="6484721" y="1903354"/>
            <a:ext cx="4359020" cy="3997828"/>
          </a:xfrm>
          <a:prstGeom prst="rect">
            <a:avLst/>
          </a:prstGeom>
        </p:spPr>
        <p:txBody>
          <a:bodyPr vert="horz" lIns="91440" tIns="45720" rIns="91440" bIns="45720" rtlCol="0" anchor="ctr">
            <a:norm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endParaRPr lang="en-US" dirty="0"/>
          </a:p>
        </p:txBody>
      </p:sp>
      <p:sp>
        <p:nvSpPr>
          <p:cNvPr id="38" name="Content Placeholder 17">
            <a:extLst>
              <a:ext uri="{FF2B5EF4-FFF2-40B4-BE49-F238E27FC236}">
                <a16:creationId xmlns:a16="http://schemas.microsoft.com/office/drawing/2014/main" id="{523D72AC-AAEC-4B25-982B-E89FC197FC85}"/>
              </a:ext>
            </a:extLst>
          </p:cNvPr>
          <p:cNvSpPr>
            <a:spLocks noGrp="1"/>
          </p:cNvSpPr>
          <p:nvPr>
            <p:ph idx="1"/>
          </p:nvPr>
        </p:nvSpPr>
        <p:spPr>
          <a:xfrm>
            <a:off x="1743336" y="1830146"/>
            <a:ext cx="4558505" cy="4242336"/>
          </a:xfrm>
          <a:noFill/>
          <a:ln w="28575">
            <a:solidFill>
              <a:schemeClr val="accent2">
                <a:lumMod val="75000"/>
              </a:schemeClr>
            </a:solidFill>
          </a:ln>
        </p:spPr>
        <p:txBody>
          <a:bodyPr anchor="ctr">
            <a:normAutofit/>
          </a:bodyPr>
          <a:lstStyle/>
          <a:p>
            <a:r>
              <a:rPr lang="en-US" sz="1400" dirty="0">
                <a:latin typeface="Calibri Light" panose="020F0302020204030204" pitchFamily="34" charset="0"/>
                <a:cs typeface="Calibri Light" panose="020F0302020204030204" pitchFamily="34" charset="0"/>
              </a:rPr>
              <a:t>RBMs are a </a:t>
            </a:r>
            <a:r>
              <a:rPr lang="en-US" sz="1400" b="1" dirty="0">
                <a:latin typeface="Calibri Light" panose="020F0302020204030204" pitchFamily="34" charset="0"/>
                <a:cs typeface="Calibri Light" panose="020F0302020204030204" pitchFamily="34" charset="0"/>
              </a:rPr>
              <a:t>2 layer architecture </a:t>
            </a:r>
            <a:r>
              <a:rPr lang="en-US" sz="1400" dirty="0">
                <a:latin typeface="Calibri Light" panose="020F0302020204030204" pitchFamily="34" charset="0"/>
                <a:cs typeface="Calibri Light" panose="020F0302020204030204" pitchFamily="34" charset="0"/>
              </a:rPr>
              <a:t>composed of a visible and a hidden layer. The visible layer is also called input layer.</a:t>
            </a:r>
          </a:p>
          <a:p>
            <a:r>
              <a:rPr lang="en-US" sz="1400" dirty="0">
                <a:latin typeface="Calibri Light" panose="020F0302020204030204" pitchFamily="34" charset="0"/>
                <a:cs typeface="Calibri Light" panose="020F0302020204030204" pitchFamily="34" charset="0"/>
              </a:rPr>
              <a:t>RBM uses </a:t>
            </a:r>
            <a:r>
              <a:rPr lang="en-US" sz="1400" b="1" dirty="0">
                <a:latin typeface="Calibri Light" panose="020F0302020204030204" pitchFamily="34" charset="0"/>
                <a:cs typeface="Calibri Light" panose="020F0302020204030204" pitchFamily="34" charset="0"/>
              </a:rPr>
              <a:t>stochastic approach.</a:t>
            </a:r>
          </a:p>
          <a:p>
            <a:r>
              <a:rPr lang="en-US" sz="1400" b="1" dirty="0">
                <a:latin typeface="Calibri Light" panose="020F0302020204030204" pitchFamily="34" charset="0"/>
                <a:cs typeface="Calibri Light" panose="020F0302020204030204" pitchFamily="34" charset="0"/>
              </a:rPr>
              <a:t>Learning procedure </a:t>
            </a:r>
            <a:r>
              <a:rPr lang="en-US" sz="1400" dirty="0">
                <a:latin typeface="Calibri Light" panose="020F0302020204030204" pitchFamily="34" charset="0"/>
                <a:cs typeface="Calibri Light" panose="020F0302020204030204" pitchFamily="34" charset="0"/>
              </a:rPr>
              <a:t>consists of several steps of Gibbs sampling and adjusting the weights to minimize reconstruction error.</a:t>
            </a:r>
          </a:p>
          <a:p>
            <a:r>
              <a:rPr lang="en-US" sz="1400" dirty="0">
                <a:latin typeface="Calibri Light" panose="020F0302020204030204" pitchFamily="34" charset="0"/>
                <a:cs typeface="Calibri Light" panose="020F0302020204030204" pitchFamily="34" charset="0"/>
              </a:rPr>
              <a:t>The </a:t>
            </a:r>
            <a:r>
              <a:rPr lang="en-US" sz="1400" b="1" dirty="0">
                <a:latin typeface="Calibri Light" panose="020F0302020204030204" pitchFamily="34" charset="0"/>
                <a:cs typeface="Calibri Light" panose="020F0302020204030204" pitchFamily="34" charset="0"/>
              </a:rPr>
              <a:t>task of training </a:t>
            </a:r>
            <a:r>
              <a:rPr lang="en-US" sz="1400" dirty="0">
                <a:latin typeface="Calibri Light" panose="020F0302020204030204" pitchFamily="34" charset="0"/>
                <a:cs typeface="Calibri Light" panose="020F0302020204030204" pitchFamily="34" charset="0"/>
              </a:rPr>
              <a:t>is to find out how these two sets of variables are actually connected to each other.</a:t>
            </a:r>
          </a:p>
        </p:txBody>
      </p:sp>
      <p:sp>
        <p:nvSpPr>
          <p:cNvPr id="24" name="Content Placeholder 17">
            <a:extLst>
              <a:ext uri="{FF2B5EF4-FFF2-40B4-BE49-F238E27FC236}">
                <a16:creationId xmlns:a16="http://schemas.microsoft.com/office/drawing/2014/main" id="{6BAB5E6E-C2EE-4E7B-8779-068993100C7F}"/>
              </a:ext>
            </a:extLst>
          </p:cNvPr>
          <p:cNvSpPr txBox="1">
            <a:spLocks/>
          </p:cNvSpPr>
          <p:nvPr/>
        </p:nvSpPr>
        <p:spPr>
          <a:xfrm>
            <a:off x="6635259" y="1854253"/>
            <a:ext cx="4687888" cy="4242337"/>
          </a:xfrm>
          <a:prstGeom prst="rect">
            <a:avLst/>
          </a:prstGeom>
          <a:ln w="28575">
            <a:solidFill>
              <a:schemeClr val="accent3"/>
            </a:solidFill>
          </a:ln>
        </p:spPr>
        <p:txBody>
          <a:bodyPr vert="horz" lIns="91440" tIns="45720" rIns="91440" bIns="45720" rtlCol="0" anchor="ctr">
            <a:no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a:lnSpc>
                <a:spcPct val="100000"/>
              </a:lnSpc>
            </a:pPr>
            <a:r>
              <a:rPr lang="en-US" sz="1400" dirty="0">
                <a:latin typeface="Calibri Light" panose="020F0302020204030204" pitchFamily="34" charset="0"/>
                <a:cs typeface="Calibri Light" panose="020F0302020204030204" pitchFamily="34" charset="0"/>
              </a:rPr>
              <a:t>AEs are a </a:t>
            </a:r>
            <a:r>
              <a:rPr lang="en-US" sz="1400" b="1" dirty="0">
                <a:latin typeface="Calibri Light" panose="020F0302020204030204" pitchFamily="34" charset="0"/>
                <a:cs typeface="Calibri Light" panose="020F0302020204030204" pitchFamily="34" charset="0"/>
              </a:rPr>
              <a:t>3-layer architecture </a:t>
            </a:r>
            <a:r>
              <a:rPr lang="en-US" sz="1400" dirty="0">
                <a:latin typeface="Calibri Light" panose="020F0302020204030204" pitchFamily="34" charset="0"/>
                <a:cs typeface="Calibri Light" panose="020F0302020204030204" pitchFamily="34" charset="0"/>
              </a:rPr>
              <a:t>composed of an input, a hidden and an output layer. The </a:t>
            </a:r>
            <a:r>
              <a:rPr lang="en-US" sz="1400" b="1" dirty="0">
                <a:latin typeface="Calibri Light" panose="020F0302020204030204" pitchFamily="34" charset="0"/>
                <a:cs typeface="Calibri Light" panose="020F0302020204030204" pitchFamily="34" charset="0"/>
              </a:rPr>
              <a:t>output layer is a reconstruction of the input </a:t>
            </a:r>
            <a:r>
              <a:rPr lang="en-US" sz="1400" dirty="0">
                <a:latin typeface="Calibri Light" panose="020F0302020204030204" pitchFamily="34" charset="0"/>
                <a:cs typeface="Calibri Light" panose="020F0302020204030204" pitchFamily="34" charset="0"/>
              </a:rPr>
              <a:t>through the activations of the much fewer hidden nodes.</a:t>
            </a:r>
          </a:p>
          <a:p>
            <a:pPr>
              <a:lnSpc>
                <a:spcPct val="100000"/>
              </a:lnSpc>
            </a:pPr>
            <a:r>
              <a:rPr lang="en-US" sz="1400" dirty="0">
                <a:latin typeface="Calibri Light" panose="020F0302020204030204" pitchFamily="34" charset="0"/>
                <a:cs typeface="Calibri Light" panose="020F0302020204030204" pitchFamily="34" charset="0"/>
              </a:rPr>
              <a:t>AEs uses </a:t>
            </a:r>
            <a:r>
              <a:rPr lang="en-US" sz="1400" b="1" dirty="0">
                <a:latin typeface="Calibri Light" panose="020F0302020204030204" pitchFamily="34" charset="0"/>
                <a:cs typeface="Calibri Light" panose="020F0302020204030204" pitchFamily="34" charset="0"/>
              </a:rPr>
              <a:t>deterministic approach.</a:t>
            </a:r>
          </a:p>
          <a:p>
            <a:pPr>
              <a:lnSpc>
                <a:spcPct val="100000"/>
              </a:lnSpc>
            </a:pPr>
            <a:r>
              <a:rPr lang="en-US" sz="1400" b="1" dirty="0">
                <a:latin typeface="Calibri Light" panose="020F0302020204030204" pitchFamily="34" charset="0"/>
                <a:cs typeface="Calibri Light" panose="020F0302020204030204" pitchFamily="34" charset="0"/>
              </a:rPr>
              <a:t>Learning procedure </a:t>
            </a:r>
            <a:r>
              <a:rPr lang="en-US" sz="1400" dirty="0">
                <a:latin typeface="Calibri Light" panose="020F0302020204030204" pitchFamily="34" charset="0"/>
                <a:cs typeface="Calibri Light" panose="020F0302020204030204" pitchFamily="34" charset="0"/>
              </a:rPr>
              <a:t>consists of passing data through a network, where it first compresses input vector to "fit" in a smaller representation, and then tries to reconstruct it back.</a:t>
            </a:r>
          </a:p>
          <a:p>
            <a:pPr>
              <a:lnSpc>
                <a:spcPct val="100000"/>
              </a:lnSpc>
            </a:pPr>
            <a:r>
              <a:rPr lang="en-US" sz="1400" dirty="0">
                <a:latin typeface="Calibri Light" panose="020F0302020204030204" pitchFamily="34" charset="0"/>
                <a:cs typeface="Calibri Light" panose="020F0302020204030204" pitchFamily="34" charset="0"/>
              </a:rPr>
              <a:t>The </a:t>
            </a:r>
            <a:r>
              <a:rPr lang="en-US" sz="1400" b="1" dirty="0">
                <a:latin typeface="Calibri Light" panose="020F0302020204030204" pitchFamily="34" charset="0"/>
                <a:cs typeface="Calibri Light" panose="020F0302020204030204" pitchFamily="34" charset="0"/>
              </a:rPr>
              <a:t>task of the training </a:t>
            </a:r>
            <a:r>
              <a:rPr lang="en-US" sz="1400" dirty="0">
                <a:latin typeface="Calibri Light" panose="020F0302020204030204" pitchFamily="34" charset="0"/>
                <a:cs typeface="Calibri Light" panose="020F0302020204030204" pitchFamily="34" charset="0"/>
              </a:rPr>
              <a:t>is to minimize an error of reconstruction in such a way that we require the minimal information to encode the image so that it be can regenerated on the other side.</a:t>
            </a:r>
          </a:p>
        </p:txBody>
      </p:sp>
    </p:spTree>
    <p:extLst>
      <p:ext uri="{BB962C8B-B14F-4D97-AF65-F5344CB8AC3E}">
        <p14:creationId xmlns:p14="http://schemas.microsoft.com/office/powerpoint/2010/main" val="1043053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animEffect transition="in" filter="fade">
                                      <p:cBhvr>
                                        <p:cTn id="7" dur="500"/>
                                        <p:tgtEl>
                                          <p:spTgt spid="3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8">
                                            <p:txEl>
                                              <p:pRg st="1" end="1"/>
                                            </p:txEl>
                                          </p:spTgt>
                                        </p:tgtEl>
                                        <p:attrNameLst>
                                          <p:attrName>style.visibility</p:attrName>
                                        </p:attrNameLst>
                                      </p:cBhvr>
                                      <p:to>
                                        <p:strVal val="visible"/>
                                      </p:to>
                                    </p:set>
                                    <p:animEffect transition="in" filter="fade">
                                      <p:cBhvr>
                                        <p:cTn id="10" dur="500"/>
                                        <p:tgtEl>
                                          <p:spTgt spid="3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xEl>
                                              <p:pRg st="2" end="2"/>
                                            </p:txEl>
                                          </p:spTgt>
                                        </p:tgtEl>
                                        <p:attrNameLst>
                                          <p:attrName>style.visibility</p:attrName>
                                        </p:attrNameLst>
                                      </p:cBhvr>
                                      <p:to>
                                        <p:strVal val="visible"/>
                                      </p:to>
                                    </p:set>
                                    <p:animEffect transition="in" filter="fade">
                                      <p:cBhvr>
                                        <p:cTn id="13" dur="500"/>
                                        <p:tgtEl>
                                          <p:spTgt spid="38">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xEl>
                                              <p:pRg st="3" end="3"/>
                                            </p:txEl>
                                          </p:spTgt>
                                        </p:tgtEl>
                                        <p:attrNameLst>
                                          <p:attrName>style.visibility</p:attrName>
                                        </p:attrNameLst>
                                      </p:cBhvr>
                                      <p:to>
                                        <p:strVal val="visible"/>
                                      </p:to>
                                    </p:set>
                                    <p:animEffect transition="in" filter="fade">
                                      <p:cBhvr>
                                        <p:cTn id="16" dur="500"/>
                                        <p:tgtEl>
                                          <p:spTgt spid="38">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4">
                                            <p:txEl>
                                              <p:pRg st="0" end="0"/>
                                            </p:txEl>
                                          </p:spTgt>
                                        </p:tgtEl>
                                        <p:attrNameLst>
                                          <p:attrName>style.visibility</p:attrName>
                                        </p:attrNameLst>
                                      </p:cBhvr>
                                      <p:to>
                                        <p:strVal val="visible"/>
                                      </p:to>
                                    </p:set>
                                    <p:animEffect transition="in" filter="fade">
                                      <p:cBhvr>
                                        <p:cTn id="21" dur="500"/>
                                        <p:tgtEl>
                                          <p:spTgt spid="24">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4">
                                            <p:txEl>
                                              <p:pRg st="1" end="1"/>
                                            </p:txEl>
                                          </p:spTgt>
                                        </p:tgtEl>
                                        <p:attrNameLst>
                                          <p:attrName>style.visibility</p:attrName>
                                        </p:attrNameLst>
                                      </p:cBhvr>
                                      <p:to>
                                        <p:strVal val="visible"/>
                                      </p:to>
                                    </p:set>
                                    <p:animEffect transition="in" filter="fade">
                                      <p:cBhvr>
                                        <p:cTn id="26" dur="500"/>
                                        <p:tgtEl>
                                          <p:spTgt spid="24">
                                            <p:txEl>
                                              <p:pRg st="1" end="1"/>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4">
                                            <p:txEl>
                                              <p:pRg st="2" end="2"/>
                                            </p:txEl>
                                          </p:spTgt>
                                        </p:tgtEl>
                                        <p:attrNameLst>
                                          <p:attrName>style.visibility</p:attrName>
                                        </p:attrNameLst>
                                      </p:cBhvr>
                                      <p:to>
                                        <p:strVal val="visible"/>
                                      </p:to>
                                    </p:set>
                                    <p:animEffect transition="in" filter="fade">
                                      <p:cBhvr>
                                        <p:cTn id="29" dur="500"/>
                                        <p:tgtEl>
                                          <p:spTgt spid="24">
                                            <p:txEl>
                                              <p:pRg st="2" end="2"/>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4">
                                            <p:txEl>
                                              <p:pRg st="3" end="3"/>
                                            </p:txEl>
                                          </p:spTgt>
                                        </p:tgtEl>
                                        <p:attrNameLst>
                                          <p:attrName>style.visibility</p:attrName>
                                        </p:attrNameLst>
                                      </p:cBhvr>
                                      <p:to>
                                        <p:strVal val="visible"/>
                                      </p:to>
                                    </p:set>
                                    <p:animEffect transition="in" filter="fade">
                                      <p:cBhvr>
                                        <p:cTn id="32" dur="500"/>
                                        <p:tgtEl>
                                          <p:spTgt spid="2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E38766F-4A4C-4A97-A586-D473DB738966}">
  <ds:schemaRefs>
    <ds:schemaRef ds:uri="71af3243-3dd4-4a8d-8c0d-dd76da1f02a5"/>
    <ds:schemaRef ds:uri="http://purl.org/dc/elements/1.1/"/>
    <ds:schemaRef ds:uri="http://schemas.microsoft.com/office/2006/metadata/properties"/>
    <ds:schemaRef ds:uri="16c05727-aa75-4e4a-9b5f-8a80a1165891"/>
    <ds:schemaRef ds:uri="http://schemas.microsoft.com/office/infopath/2007/PartnerControls"/>
    <ds:schemaRef ds:uri="http://www.w3.org/XML/1998/namespace"/>
    <ds:schemaRef ds:uri="http://schemas.microsoft.com/office/2006/documentManagement/types"/>
    <ds:schemaRef ds:uri="http://schemas.openxmlformats.org/package/2006/metadata/core-properties"/>
    <ds:schemaRef ds:uri="http://purl.org/dc/dcmitype/"/>
    <ds:schemaRef ds:uri="http://purl.org/dc/terms/"/>
  </ds:schemaRefs>
</ds:datastoreItem>
</file>

<file path=customXml/itemProps2.xml><?xml version="1.0" encoding="utf-8"?>
<ds:datastoreItem xmlns:ds="http://schemas.openxmlformats.org/officeDocument/2006/customXml" ds:itemID="{209D4EA3-187B-4130-8E4D-A4F81F967848}">
  <ds:schemaRefs>
    <ds:schemaRef ds:uri="http://schemas.microsoft.com/sharepoint/v3/contenttype/forms"/>
  </ds:schemaRefs>
</ds:datastoreItem>
</file>

<file path=customXml/itemProps3.xml><?xml version="1.0" encoding="utf-8"?>
<ds:datastoreItem xmlns:ds="http://schemas.openxmlformats.org/officeDocument/2006/customXml" ds:itemID="{A15A3BA9-6D02-4532-AB7C-88A97C6EE2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1999</Words>
  <Application>Microsoft Office PowerPoint</Application>
  <PresentationFormat>Widescreen</PresentationFormat>
  <Paragraphs>199</Paragraphs>
  <Slides>29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Calibri</vt:lpstr>
      <vt:lpstr>Calibri Light</vt:lpstr>
      <vt:lpstr>Courier New</vt:lpstr>
      <vt:lpstr>MS Shell Dlg 2</vt:lpstr>
      <vt:lpstr>Wingdings</vt:lpstr>
      <vt:lpstr>Wingdings 3</vt:lpstr>
      <vt:lpstr>Madison</vt:lpstr>
      <vt:lpstr>Deep Belief Network Using Restricted Boltzmann  Machines</vt:lpstr>
      <vt:lpstr>Abstract</vt:lpstr>
      <vt:lpstr>Contents</vt:lpstr>
      <vt:lpstr>Introduction</vt:lpstr>
      <vt:lpstr>Architecture of RBM vs General Boltzmann Machine </vt:lpstr>
      <vt:lpstr>PowerPoint Presentation</vt:lpstr>
      <vt:lpstr> Energy-Based Model</vt:lpstr>
      <vt:lpstr>Probabilistic Model</vt:lpstr>
      <vt:lpstr>RBM vs Autoencoders </vt:lpstr>
      <vt:lpstr>Training of RBM Gibbs Sampling </vt:lpstr>
      <vt:lpstr>Collect Statistics </vt:lpstr>
      <vt:lpstr>Steps Involved in Training RBM</vt:lpstr>
      <vt:lpstr>Progress of Learning </vt:lpstr>
      <vt:lpstr>Training RBM  </vt:lpstr>
      <vt:lpstr>Results on MNIST Dataset </vt:lpstr>
      <vt:lpstr>Applications of RBM </vt:lpstr>
      <vt:lpstr>Introduction to Deep Belief Networks </vt:lpstr>
      <vt:lpstr>Deep Belief Network </vt:lpstr>
      <vt:lpstr>Architecture of Deep Belief Network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2020-03-30T00:32:29Z</dcterms:created>
  <dcterms:modified xsi:type="dcterms:W3CDTF">2020-03-30T13:23:37Z</dcterms:modified>
</cp:coreProperties>
</file>